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Google Shape;6149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0" name="Google Shape;6150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Google Shape;62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1" name="Google Shape;6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5" name="Google Shape;63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6" name="Google Shape;63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4" name="Google Shape;63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5" name="Google Shape;6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5" name="Google Shape;63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6" name="Google Shape;6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9" name="Google Shape;62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0" name="Google Shape;6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9" name="Google Shape;62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0" name="Google Shape;62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9" name="Google Shape;62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0" name="Google Shape;62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0" name="Google Shape;62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1" name="Google Shape;62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1" name="Google Shape;63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2" name="Google Shape;6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2" name="Google Shape;63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3" name="Google Shape;63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3" name="Google Shape;63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4" name="Google Shape;6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4" name="Google Shape;63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5" name="Google Shape;6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Google Shape;615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9" name="Google Shape;615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60" name="Google Shape;616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2" name="Google Shape;616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" name="Google Shape;621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6" name="Google Shape;6216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7" name="Google Shape;621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8" name="Google Shape;621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9" name="Google Shape;621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1" name="Google Shape;6221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2" name="Google Shape;6222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3" name="Google Shape;622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4" name="Google Shape;622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5" name="Google Shape;622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4" name="Google Shape;623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5" name="Google Shape;623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6" name="Google Shape;623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7" name="Google Shape;623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9" name="Google Shape;623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0" name="Google Shape;6240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41" name="Google Shape;6241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42" name="Google Shape;62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3" name="Google Shape;62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4" name="Google Shape;62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" name="Google Shape;62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7" name="Google Shape;62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8" name="Google Shape;62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Google Shape;6164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5" name="Google Shape;6165;p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66" name="Google Shape;6166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67" name="Google Shape;616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8" name="Google Shape;616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9" name="Google Shape;616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Google Shape;617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2" name="Google Shape;617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3" name="Google Shape;617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4" name="Google Shape;617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5" name="Google Shape;617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7" name="Google Shape;617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8" name="Google Shape;617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79" name="Google Shape;617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0" name="Google Shape;618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1" name="Google Shape;618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3" name="Google Shape;618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4" name="Google Shape;618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5" name="Google Shape;618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6" name="Google Shape;618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7" name="Google Shape;618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8" name="Google Shape;618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0" name="Google Shape;619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1" name="Google Shape;619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92" name="Google Shape;619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3" name="Google Shape;619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94" name="Google Shape;619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5" name="Google Shape;619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6" name="Google Shape;619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7" name="Google Shape;619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9" name="Google Shape;619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0" name="Google Shape;620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1" name="Google Shape;620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2" name="Google Shape;620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4" name="Google Shape;620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5" name="Google Shape;620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6" name="Google Shape;620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8" name="Google Shape;620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9" name="Google Shape;6209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10" name="Google Shape;6210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11" name="Google Shape;621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2" name="Google Shape;621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3" name="Google Shape;621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Google Shape;6152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53" name="Google Shape;6153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4" name="Google Shape;6154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5" name="Google Shape;6155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6" name="Google Shape;615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Google Shape;622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28" name="Google Shape;622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9" name="Google Shape;622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0" name="Google Shape;623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1" name="Google Shape;623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3" name="Google Shape;6253;p17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4" name="Google Shape;6254;p17"/>
          <p:cNvPicPr preferRelativeResize="0"/>
          <p:nvPr/>
        </p:nvPicPr>
        <p:blipFill rotWithShape="1">
          <a:blip r:embed="rId3">
            <a:alphaModFix/>
          </a:blip>
          <a:srcRect t="279" b="9"/>
          <a:stretch/>
        </p:blipFill>
        <p:spPr>
          <a:xfrm>
            <a:off x="-3047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6255" name="Google Shape;6255;p17"/>
          <p:cNvSpPr/>
          <p:nvPr/>
        </p:nvSpPr>
        <p:spPr>
          <a:xfrm>
            <a:off x="0" y="2207602"/>
            <a:ext cx="12192000" cy="31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6" name="Google Shape;6256;p17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haroni"/>
              <a:buNone/>
            </a:pPr>
            <a:r>
              <a:rPr lang="en-US" sz="5200" b="1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SULLE ORME DEI PARTIGIANI</a:t>
            </a:r>
            <a:endParaRPr/>
          </a:p>
        </p:txBody>
      </p:sp>
      <p:sp>
        <p:nvSpPr>
          <p:cNvPr id="6257" name="Google Shape;6257;p17"/>
          <p:cNvSpPr txBox="1"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Emanuele Cavallini, Cesare Piva 4L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" name="Google Shape;634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49" name="Google Shape;6349;p26"/>
          <p:cNvCxnSpPr/>
          <p:nvPr/>
        </p:nvCxnSpPr>
        <p:spPr>
          <a:xfrm rot="10800000">
            <a:off x="831777" y="1749756"/>
            <a:ext cx="47184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50" name="Google Shape;6350;p26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7688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LUNGHEZZA: 12 KM CIRCA</a:t>
            </a:r>
            <a:endParaRPr/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TEMPO DI PERCORRENZA: 5/6 ORE CIRCA</a:t>
            </a:r>
            <a:endParaRPr/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</a:rPr>
              <a:t>DIFFICOLTA’: FACILE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6351" name="Google Shape;6351;p26"/>
          <p:cNvCxnSpPr/>
          <p:nvPr/>
        </p:nvCxnSpPr>
        <p:spPr>
          <a:xfrm rot="10800000">
            <a:off x="834124" y="5707672"/>
            <a:ext cx="4713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52" name="Google Shape;6352;p26"/>
          <p:cNvPicPr preferRelativeResize="0"/>
          <p:nvPr/>
        </p:nvPicPr>
        <p:blipFill rotWithShape="1">
          <a:blip r:embed="rId3">
            <a:alphaModFix/>
          </a:blip>
          <a:srcRect t="6929" b="185"/>
          <a:stretch/>
        </p:blipFill>
        <p:spPr>
          <a:xfrm>
            <a:off x="6525453" y="10"/>
            <a:ext cx="5666548" cy="685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7" name="Google Shape;635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8" name="Google Shape;6358;p27" descr="immagini di pioggia, Sfondo HD | Wallpaperbetter"/>
          <p:cNvPicPr preferRelativeResize="0"/>
          <p:nvPr/>
        </p:nvPicPr>
        <p:blipFill rotWithShape="1">
          <a:blip r:embed="rId3">
            <a:alphaModFix/>
          </a:blip>
          <a:srcRect l="7699" t="9090" r="2765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359" name="Google Shape;6359;p27"/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0" name="Google Shape;6360;p27"/>
          <p:cNvSpPr txBox="1">
            <a:spLocks noGrp="1"/>
          </p:cNvSpPr>
          <p:nvPr>
            <p:ph type="title"/>
          </p:nvPr>
        </p:nvSpPr>
        <p:spPr>
          <a:xfrm>
            <a:off x="371093" y="1161288"/>
            <a:ext cx="37722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/>
              <a:t>E IN CASO DI PIOGGIA ?</a:t>
            </a:r>
            <a:endParaRPr/>
          </a:p>
        </p:txBody>
      </p:sp>
      <p:sp>
        <p:nvSpPr>
          <p:cNvPr id="6361" name="Google Shape;6361;p27"/>
          <p:cNvSpPr/>
          <p:nvPr/>
        </p:nvSpPr>
        <p:spPr>
          <a:xfrm rot="5400000">
            <a:off x="662505" y="605784"/>
            <a:ext cx="732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2" name="Google Shape;6362;p27"/>
          <p:cNvSpPr/>
          <p:nvPr/>
        </p:nvSpPr>
        <p:spPr>
          <a:xfrm>
            <a:off x="428244" y="2443480"/>
            <a:ext cx="33009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3" name="Google Shape;6363;p27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34389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1700"/>
              <a:t>Se dovesse piovere il nostro itinerario si svolgerà unicamente a Cevo.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US" sz="1700"/>
              <a:t>Visiteremo la mattina il paese mentre dopo pranzo ci dedicheremo alla visita del museo.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8" name="Google Shape;6368;p28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9" name="Google Shape;6369;p28" descr="VALSAVIORE (Saviore dell'Adamello): Tutto quello che c'è da sapere"/>
          <p:cNvPicPr preferRelativeResize="0"/>
          <p:nvPr/>
        </p:nvPicPr>
        <p:blipFill rotWithShape="1">
          <a:blip r:embed="rId3">
            <a:alphaModFix amt="50000"/>
          </a:blip>
          <a:srcRect t="9616"/>
          <a:stretch/>
        </p:blipFill>
        <p:spPr>
          <a:xfrm>
            <a:off x="20" y="-38090"/>
            <a:ext cx="1218893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370" name="Google Shape;6370;p28"/>
          <p:cNvSpPr txBox="1"/>
          <p:nvPr/>
        </p:nvSpPr>
        <p:spPr>
          <a:xfrm>
            <a:off x="760476" y="1323671"/>
            <a:ext cx="106680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GRAZIE DELL’ATTENZIONE E BUONA CAMMINATA </a:t>
            </a:r>
            <a:r>
              <a:rPr lang="en-US" sz="8000" b="0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!</a:t>
            </a:r>
            <a:endParaRPr sz="6600" b="0" i="0" u="none" strike="noStrike" cap="none">
              <a:solidFill>
                <a:srgbClr val="FFFFFF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6371" name="Google Shape;6371;p28"/>
          <p:cNvSpPr/>
          <p:nvPr/>
        </p:nvSpPr>
        <p:spPr>
          <a:xfrm>
            <a:off x="3974206" y="4368623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0"/>
            </a:srgbClr>
          </a:solidFill>
          <a:ln w="44450" cap="rnd" cmpd="sng">
            <a:solidFill>
              <a:srgbClr val="FFFFFF">
                <a:alpha val="749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2" name="Google Shape;626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3" name="Google Shape;6263;p18" descr="Obbiettivi - Superpotenziale"/>
          <p:cNvPicPr preferRelativeResize="0"/>
          <p:nvPr/>
        </p:nvPicPr>
        <p:blipFill rotWithShape="1">
          <a:blip r:embed="rId3">
            <a:alphaModFix amt="40000"/>
          </a:blip>
          <a:srcRect t="5494" b="10238"/>
          <a:stretch/>
        </p:blipFill>
        <p:spPr>
          <a:xfrm>
            <a:off x="20" y="381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264" name="Google Shape;6264;p18"/>
          <p:cNvSpPr txBox="1">
            <a:spLocks noGrp="1"/>
          </p:cNvSpPr>
          <p:nvPr>
            <p:ph type="title"/>
          </p:nvPr>
        </p:nvSpPr>
        <p:spPr>
          <a:xfrm>
            <a:off x="841249" y="941832"/>
            <a:ext cx="10506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/>
              <a:t>QUAL E’ IL NOSTRO OBBIETTIVO ?</a:t>
            </a:r>
            <a:endParaRPr/>
          </a:p>
        </p:txBody>
      </p:sp>
      <p:sp>
        <p:nvSpPr>
          <p:cNvPr id="6265" name="Google Shape;6265;p18"/>
          <p:cNvSpPr/>
          <p:nvPr/>
        </p:nvSpPr>
        <p:spPr>
          <a:xfrm rot="5400000">
            <a:off x="1120086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6" name="Google Shape;6266;p18"/>
          <p:cNvSpPr/>
          <p:nvPr/>
        </p:nvSpPr>
        <p:spPr>
          <a:xfrm>
            <a:off x="841248" y="3241202"/>
            <a:ext cx="105066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7" name="Google Shape;6267;p18"/>
          <p:cNvSpPr txBox="1">
            <a:spLocks noGrp="1"/>
          </p:cNvSpPr>
          <p:nvPr>
            <p:ph type="body" idx="1"/>
          </p:nvPr>
        </p:nvSpPr>
        <p:spPr>
          <a:xfrm>
            <a:off x="841248" y="3540252"/>
            <a:ext cx="105066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Attraverso questo percorso vogliamo farvi scoprire i bellissimi paesaggi della Val Saviore e farvi conoscere, oltre alla fauna e alla flora del posto, anche le vicende storiche che hanno segnato questi luoghi durante la seconda guerra mondiale.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2" name="Google Shape;627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3" name="Google Shape;6273;p19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6274" name="Google Shape;6274;p19"/>
          <p:cNvSpPr txBox="1">
            <a:spLocks noGrp="1"/>
          </p:cNvSpPr>
          <p:nvPr>
            <p:ph type="title"/>
          </p:nvPr>
        </p:nvSpPr>
        <p:spPr>
          <a:xfrm>
            <a:off x="841249" y="941832"/>
            <a:ext cx="10506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/>
              <a:t>DOVE ANDREMO ? </a:t>
            </a:r>
            <a:endParaRPr/>
          </a:p>
        </p:txBody>
      </p:sp>
      <p:sp>
        <p:nvSpPr>
          <p:cNvPr id="6275" name="Google Shape;6275;p19"/>
          <p:cNvSpPr/>
          <p:nvPr/>
        </p:nvSpPr>
        <p:spPr>
          <a:xfrm rot="5400000">
            <a:off x="1120086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6" name="Google Shape;6276;p19"/>
          <p:cNvSpPr/>
          <p:nvPr/>
        </p:nvSpPr>
        <p:spPr>
          <a:xfrm>
            <a:off x="841248" y="3241202"/>
            <a:ext cx="105066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7" name="Google Shape;6277;p19"/>
          <p:cNvSpPr txBox="1">
            <a:spLocks noGrp="1"/>
          </p:cNvSpPr>
          <p:nvPr>
            <p:ph type="body" idx="1"/>
          </p:nvPr>
        </p:nvSpPr>
        <p:spPr>
          <a:xfrm>
            <a:off x="841248" y="3502152"/>
            <a:ext cx="105066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0" i="0"/>
              <a:t>Siamo in </a:t>
            </a:r>
            <a:r>
              <a:rPr lang="en-US" sz="2000"/>
              <a:t>Valle</a:t>
            </a:r>
            <a:r>
              <a:rPr lang="en-US" sz="2000" b="0" i="0"/>
              <a:t> </a:t>
            </a:r>
            <a:r>
              <a:rPr lang="en-US" sz="2000"/>
              <a:t>C</a:t>
            </a:r>
            <a:r>
              <a:rPr lang="en-US" sz="2000" b="0" i="0"/>
              <a:t>amonica, in particolare nella</a:t>
            </a:r>
            <a:r>
              <a:rPr lang="en-US" sz="2000"/>
              <a:t> Val</a:t>
            </a:r>
            <a:r>
              <a:rPr lang="en-US" sz="2000" b="0" i="0"/>
              <a:t> </a:t>
            </a:r>
            <a:r>
              <a:rPr lang="en-US" sz="2000"/>
              <a:t>S</a:t>
            </a:r>
            <a:r>
              <a:rPr lang="en-US" sz="2000" b="0" i="0"/>
              <a:t>aviore. La </a:t>
            </a:r>
            <a:r>
              <a:rPr lang="en-US" sz="2000"/>
              <a:t>Val</a:t>
            </a:r>
            <a:r>
              <a:rPr lang="en-US" sz="2000" b="0" i="0"/>
              <a:t> </a:t>
            </a:r>
            <a:r>
              <a:rPr lang="en-US" sz="2000"/>
              <a:t>S</a:t>
            </a:r>
            <a:r>
              <a:rPr lang="en-US" sz="2000" b="0" i="0"/>
              <a:t>aviore, con la sua complessa struttura di convalli, cime, acque, è un paradiso paesaggistico di grande bellezza. </a:t>
            </a:r>
            <a:r>
              <a:rPr lang="en-US" sz="2000"/>
              <a:t>La</a:t>
            </a:r>
            <a:r>
              <a:rPr lang="en-US" sz="2000" b="0" i="0"/>
              <a:t> vista spazia a ovest sui monti della Val </a:t>
            </a:r>
            <a:r>
              <a:rPr lang="en-US" sz="2000"/>
              <a:t>C</a:t>
            </a:r>
            <a:r>
              <a:rPr lang="en-US" sz="2000" b="0" i="0"/>
              <a:t>amonica e delle contigue</a:t>
            </a:r>
            <a:r>
              <a:rPr lang="en-US" sz="2000"/>
              <a:t> Orobie</a:t>
            </a:r>
            <a:r>
              <a:rPr lang="en-US" sz="2000" b="0" i="0"/>
              <a:t> e a sud sui monti </a:t>
            </a:r>
            <a:r>
              <a:rPr lang="en-US" sz="2000"/>
              <a:t>C</a:t>
            </a:r>
            <a:r>
              <a:rPr lang="en-US" sz="2000" b="0" i="0"/>
              <a:t>olombé, cime di </a:t>
            </a:r>
            <a:r>
              <a:rPr lang="en-US" sz="2000"/>
              <a:t>B</a:t>
            </a:r>
            <a:r>
              <a:rPr lang="en-US" sz="2000" b="0" i="0"/>
              <a:t>arbignaga, </a:t>
            </a:r>
            <a:r>
              <a:rPr lang="en-US" sz="2000"/>
              <a:t>S</a:t>
            </a:r>
            <a:r>
              <a:rPr lang="en-US" sz="2000" b="0" i="0"/>
              <a:t>ablunera, Frisozzo, re di castello e la frastagliata cresta della sega d’Arno.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b="0" i="0"/>
              <a:t>Gli abitanti della valle di Saviore, fino a qualche decennio fa, erano dediti alle tipiche attività agricole e pastorali della montagna o lavoravano come tecnici e operai nel controllo e nella manutenzione delle centrali elettriche a valle e dei bacini artificiali in quota.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2" name="Google Shape;628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3" name="Google Shape;6283;p20" descr="VALSAVIORE (Saviore dell'Adamello): Tutto quello che c'è da sapere"/>
          <p:cNvPicPr preferRelativeResize="0"/>
          <p:nvPr/>
        </p:nvPicPr>
        <p:blipFill rotWithShape="1">
          <a:blip r:embed="rId3">
            <a:alphaModFix/>
          </a:blip>
          <a:srcRect t="42190" b="5"/>
          <a:stretch/>
        </p:blipFill>
        <p:spPr>
          <a:xfrm>
            <a:off x="5546558" y="-1"/>
            <a:ext cx="6645441" cy="239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4" name="Google Shape;6284;p20" descr="Cosa mettere in valigia per una vacanza trekking - Happy to be here"/>
          <p:cNvPicPr preferRelativeResize="0"/>
          <p:nvPr/>
        </p:nvPicPr>
        <p:blipFill rotWithShape="1">
          <a:blip r:embed="rId4">
            <a:alphaModFix/>
          </a:blip>
          <a:srcRect t="21844"/>
          <a:stretch/>
        </p:blipFill>
        <p:spPr>
          <a:xfrm>
            <a:off x="5546558" y="2391337"/>
            <a:ext cx="6645440" cy="4466656"/>
          </a:xfrm>
          <a:prstGeom prst="rect">
            <a:avLst/>
          </a:prstGeom>
          <a:noFill/>
          <a:ln>
            <a:noFill/>
          </a:ln>
        </p:spPr>
      </p:pic>
      <p:sp>
        <p:nvSpPr>
          <p:cNvPr id="6285" name="Google Shape;628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0C0C0C"/>
              </a:gs>
              <a:gs pos="90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6" name="Google Shape;6286;p20"/>
          <p:cNvSpPr txBox="1">
            <a:spLocks noGrp="1"/>
          </p:cNvSpPr>
          <p:nvPr>
            <p:ph type="title"/>
          </p:nvPr>
        </p:nvSpPr>
        <p:spPr>
          <a:xfrm>
            <a:off x="1046298" y="974099"/>
            <a:ext cx="46416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haroni"/>
              <a:buNone/>
            </a:pPr>
            <a:r>
              <a:rPr lang="en-US" sz="4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OCCORRENTE:</a:t>
            </a:r>
            <a:endParaRPr/>
          </a:p>
        </p:txBody>
      </p:sp>
      <p:cxnSp>
        <p:nvCxnSpPr>
          <p:cNvPr id="6287" name="Google Shape;6287;p20"/>
          <p:cNvCxnSpPr/>
          <p:nvPr/>
        </p:nvCxnSpPr>
        <p:spPr>
          <a:xfrm rot="10800000">
            <a:off x="1187700" y="2397906"/>
            <a:ext cx="110043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88" name="Google Shape;6288;p20"/>
          <p:cNvSpPr txBox="1">
            <a:spLocks noGrp="1"/>
          </p:cNvSpPr>
          <p:nvPr>
            <p:ph type="body" idx="1"/>
          </p:nvPr>
        </p:nvSpPr>
        <p:spPr>
          <a:xfrm>
            <a:off x="802161" y="2483202"/>
            <a:ext cx="4641600" cy="30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Scarponi o scarpe da montagna</a:t>
            </a:r>
            <a:endParaRPr>
              <a:solidFill>
                <a:schemeClr val="lt1"/>
              </a:solidFill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Giacca antivento ( gore-tex )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Abbigliamento a strati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Borraccia ( almeno 1L di acqua )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Crema solare ( da mettere prima di partire)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Documenti 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Cibo ( panini, barrette energetiche, frutta secca )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</a:rPr>
              <a:t>Calze da trekking ( non in spugna 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3" name="Google Shape;629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4" name="Google Shape;6294;p21" descr="A Cevo si fa memoria dell'aggressione fascista del 3 luglio 1944 - Cisl  Brescia"/>
          <p:cNvPicPr preferRelativeResize="0"/>
          <p:nvPr/>
        </p:nvPicPr>
        <p:blipFill rotWithShape="1">
          <a:blip r:embed="rId3">
            <a:alphaModFix/>
          </a:blip>
          <a:srcRect t="9090" r="209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295" name="Google Shape;6295;p21"/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6" name="Google Shape;6296;p21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0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haroni"/>
              <a:buNone/>
            </a:pPr>
            <a:r>
              <a:rPr lang="en-US" sz="2800">
                <a:latin typeface="Aharoni"/>
                <a:ea typeface="Aharoni"/>
                <a:cs typeface="Aharoni"/>
                <a:sym typeface="Aharoni"/>
              </a:rPr>
              <a:t>UN PO’ DI STORIA</a:t>
            </a:r>
            <a:endParaRPr/>
          </a:p>
        </p:txBody>
      </p:sp>
      <p:sp>
        <p:nvSpPr>
          <p:cNvPr id="6297" name="Google Shape;6297;p21"/>
          <p:cNvSpPr/>
          <p:nvPr/>
        </p:nvSpPr>
        <p:spPr>
          <a:xfrm rot="5400000">
            <a:off x="662505" y="605784"/>
            <a:ext cx="732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8" name="Google Shape;6298;p21"/>
          <p:cNvSpPr/>
          <p:nvPr/>
        </p:nvSpPr>
        <p:spPr>
          <a:xfrm>
            <a:off x="428244" y="2443480"/>
            <a:ext cx="33009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9" name="Google Shape;6299;p21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45630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400"/>
              <a:t>Nell’autunno del 1943 si costituirono in Valle Camonica i primi nuclei organizzati di resistenza al fascismo: uno tra Darfo e Cividate e l’altro in Valsaviore. In quest’ultima località si costituì la 54^ Brigata Garibaldi guidata da Antonino Parisi, intitolata a Bortolo Belotti, loro primo caduto (7 maggio 1944).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1400"/>
              <a:t>Le autorità della Repubblica Sociale inviarono sul posto una formazione paramilitare di uomini reclutati nelle prigioni: la Banda Marta. Loro compito era quello di reprimere i movimenti di ribellione e stanare i collaboratori civili dei partigiani.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4" name="Google Shape;630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5" name="Google Shape;6305;p22" descr="Saviore dell'Adamello ampio appartamento con box – Adamello Case Agenzia  Immobiliare"/>
          <p:cNvPicPr preferRelativeResize="0"/>
          <p:nvPr/>
        </p:nvPicPr>
        <p:blipFill rotWithShape="1">
          <a:blip r:embed="rId3">
            <a:alphaModFix/>
          </a:blip>
          <a:srcRect t="4054" r="13807" b="5036"/>
          <a:stretch/>
        </p:blipFill>
        <p:spPr>
          <a:xfrm>
            <a:off x="3541518" y="-38090"/>
            <a:ext cx="86695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306" name="Google Shape;6306;p22"/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7" name="Google Shape;6307;p22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0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/>
              <a:t>ITINERARIO: PARTENZA </a:t>
            </a:r>
            <a:endParaRPr/>
          </a:p>
        </p:txBody>
      </p:sp>
      <p:sp>
        <p:nvSpPr>
          <p:cNvPr id="6308" name="Google Shape;6308;p22"/>
          <p:cNvSpPr/>
          <p:nvPr/>
        </p:nvSpPr>
        <p:spPr>
          <a:xfrm rot="5400000">
            <a:off x="662505" y="605784"/>
            <a:ext cx="732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9" name="Google Shape;6309;p22"/>
          <p:cNvSpPr/>
          <p:nvPr/>
        </p:nvSpPr>
        <p:spPr>
          <a:xfrm>
            <a:off x="428244" y="2443480"/>
            <a:ext cx="33009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0" name="Google Shape;6310;p22"/>
          <p:cNvSpPr txBox="1">
            <a:spLocks noGrp="1"/>
          </p:cNvSpPr>
          <p:nvPr>
            <p:ph type="body" idx="1"/>
          </p:nvPr>
        </p:nvSpPr>
        <p:spPr>
          <a:xfrm>
            <a:off x="371093" y="2718053"/>
            <a:ext cx="50202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Partenza dalla Scuola Superiore G. Antonietti di Iseo ORE 7:00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Arrivo a Saviore dell’Adamello alle 9:00 circa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Possibilità di usare i servizi igienici e fare colazione presso </a:t>
            </a:r>
            <a:r>
              <a:rPr lang="en-US" sz="1700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Dany Bar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i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Inizio del percorso da Saviore previsto per le ore 9:30</a:t>
            </a:r>
            <a:endParaRPr/>
          </a:p>
          <a:p>
            <a:pPr marL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5" name="Google Shape;6315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6" name="Google Shape;6316;p23" descr="Wikiloc | Foto di Malga Corti-Pian della Regina-Malga Casentia. (1/6)"/>
          <p:cNvPicPr preferRelativeResize="0"/>
          <p:nvPr/>
        </p:nvPicPr>
        <p:blipFill rotWithShape="1">
          <a:blip r:embed="rId3">
            <a:alphaModFix/>
          </a:blip>
          <a:srcRect t="9090" r="1380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317" name="Google Shape;6317;p23"/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8" name="Google Shape;6318;p23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0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/>
              <a:t>ITINERARIO: PRIMA TAPPA – MALGA CORTI</a:t>
            </a:r>
            <a:endParaRPr/>
          </a:p>
        </p:txBody>
      </p:sp>
      <p:sp>
        <p:nvSpPr>
          <p:cNvPr id="6319" name="Google Shape;6319;p23"/>
          <p:cNvSpPr/>
          <p:nvPr/>
        </p:nvSpPr>
        <p:spPr>
          <a:xfrm rot="5400000">
            <a:off x="662505" y="605784"/>
            <a:ext cx="732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0" name="Google Shape;6320;p23"/>
          <p:cNvSpPr/>
          <p:nvPr/>
        </p:nvSpPr>
        <p:spPr>
          <a:xfrm>
            <a:off x="428244" y="2443480"/>
            <a:ext cx="33009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1" name="Google Shape;6321;p23"/>
          <p:cNvSpPr txBox="1">
            <a:spLocks noGrp="1"/>
          </p:cNvSpPr>
          <p:nvPr>
            <p:ph type="body" idx="1"/>
          </p:nvPr>
        </p:nvSpPr>
        <p:spPr>
          <a:xfrm>
            <a:off x="371093" y="2718054"/>
            <a:ext cx="48201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Arrivo presso la Malga Corti ORE 11:45-12:00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Qui verrà svolto il pranzo al sacco con la possibilità di usufruire dei servizi della Malga</a:t>
            </a:r>
            <a:endParaRPr sz="1700"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Partenza dalla Malga prevista per le ore 12:30-12:40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7" name="Google Shape;6327;p24" descr="Scampoli d'autunno ai Fienili di Musna (Cevo - BS) | Mapio.net"/>
          <p:cNvPicPr preferRelativeResize="0"/>
          <p:nvPr/>
        </p:nvPicPr>
        <p:blipFill rotWithShape="1">
          <a:blip r:embed="rId3">
            <a:alphaModFix/>
          </a:blip>
          <a:srcRect r="13807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328" name="Google Shape;6328;p24"/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9" name="Google Shape;6329;p24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0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/>
              <a:t>ITINERARIO: SECONDA TAPPA – MUSNA </a:t>
            </a:r>
            <a:endParaRPr/>
          </a:p>
        </p:txBody>
      </p:sp>
      <p:sp>
        <p:nvSpPr>
          <p:cNvPr id="6330" name="Google Shape;6330;p24"/>
          <p:cNvSpPr/>
          <p:nvPr/>
        </p:nvSpPr>
        <p:spPr>
          <a:xfrm rot="5400000">
            <a:off x="662505" y="605784"/>
            <a:ext cx="732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1" name="Google Shape;6331;p24"/>
          <p:cNvSpPr/>
          <p:nvPr/>
        </p:nvSpPr>
        <p:spPr>
          <a:xfrm>
            <a:off x="428244" y="2443480"/>
            <a:ext cx="33009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2" name="Google Shape;6332;p24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42963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Dalla Malga si scenderà alla Località Musna</a:t>
            </a:r>
            <a:endParaRPr sz="1700"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Breve pausa in cui vi parleremo dei fatti accaduti proprio in quel luogo durante la guerra partigiana 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Ripartenza per raggiungere Cevo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7" name="Google Shape;6337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38" name="Google Shape;6338;p25"/>
          <p:cNvPicPr preferRelativeResize="0"/>
          <p:nvPr/>
        </p:nvPicPr>
        <p:blipFill rotWithShape="1">
          <a:blip r:embed="rId3">
            <a:alphaModFix/>
          </a:blip>
          <a:srcRect t="6643" r="21862" b="55"/>
          <a:stretch/>
        </p:blipFill>
        <p:spPr>
          <a:xfrm>
            <a:off x="3522468" y="10"/>
            <a:ext cx="8669531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6339" name="Google Shape;6339;p25"/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0" name="Google Shape;6340;p25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0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/>
              <a:t>ITINERARIO: ULTIMA TAPPA - CEVO</a:t>
            </a:r>
            <a:endParaRPr/>
          </a:p>
        </p:txBody>
      </p:sp>
      <p:sp>
        <p:nvSpPr>
          <p:cNvPr id="6341" name="Google Shape;6341;p25"/>
          <p:cNvSpPr/>
          <p:nvPr/>
        </p:nvSpPr>
        <p:spPr>
          <a:xfrm rot="5400000">
            <a:off x="662505" y="605784"/>
            <a:ext cx="732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2" name="Google Shape;6342;p25"/>
          <p:cNvSpPr/>
          <p:nvPr/>
        </p:nvSpPr>
        <p:spPr>
          <a:xfrm>
            <a:off x="428244" y="2443480"/>
            <a:ext cx="33009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3" name="Google Shape;6343;p25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53250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L’ arrivo a Cevo è previsto per le ORE 14:30 </a:t>
            </a:r>
            <a:endParaRPr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Successivamente ci divideremo in due gruppi. Il primo visiterà il museo della Resistenza, mentre il secondo andrà a vedere il murales della scuola di Cevo e la croce, per poi invertirsi.  </a:t>
            </a:r>
            <a:endParaRPr sz="1700"/>
          </a:p>
          <a:p>
            <a:pPr marL="28575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/>
              <a:t>Finita la nostra visita riprenderemo il pullman qui a Cevo e torneremo all’Antonietti per le ore 19:00 circa.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56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Tema di Office</vt:lpstr>
      <vt:lpstr>Tema di Office</vt:lpstr>
      <vt:lpstr>SULLE ORME DEI PARTIGIANI</vt:lpstr>
      <vt:lpstr>QUAL E’ IL NOSTRO OBBIETTIVO ?</vt:lpstr>
      <vt:lpstr>DOVE ANDREMO ? </vt:lpstr>
      <vt:lpstr>OCCORRENTE:</vt:lpstr>
      <vt:lpstr>UN PO’ DI STORIA</vt:lpstr>
      <vt:lpstr>ITINERARIO: PARTENZA </vt:lpstr>
      <vt:lpstr>ITINERARIO: PRIMA TAPPA – MALGA CORTI</vt:lpstr>
      <vt:lpstr>ITINERARIO: SECONDA TAPPA – MUSNA </vt:lpstr>
      <vt:lpstr>ITINERARIO: ULTIMA TAPPA - CEVO</vt:lpstr>
      <vt:lpstr>Presentazione standard di PowerPoint</vt:lpstr>
      <vt:lpstr>E IN CASO DI PIOGGIA 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SULLE ORME DEI PARTIGIANI</dc:title>
  <dc:creator>Katia</dc:creator>
  <cp:lastModifiedBy>Katia</cp:lastModifiedBy>
  <cp:revision>1</cp:revision>
  <dcterms:modified xsi:type="dcterms:W3CDTF">2022-04-27T14:47:00Z</dcterms:modified>
</cp:coreProperties>
</file>