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60" r:id="rId5"/>
    <p:sldId id="261" r:id="rId6"/>
    <p:sldId id="259" r:id="rId7"/>
    <p:sldId id="274" r:id="rId8"/>
    <p:sldId id="262" r:id="rId9"/>
    <p:sldId id="263" r:id="rId10"/>
    <p:sldId id="267" r:id="rId11"/>
    <p:sldId id="265" r:id="rId12"/>
    <p:sldId id="273" r:id="rId13"/>
    <p:sldId id="264" r:id="rId14"/>
    <p:sldId id="266" r:id="rId15"/>
    <p:sldId id="270" r:id="rId16"/>
    <p:sldId id="269" r:id="rId17"/>
    <p:sldId id="271" r:id="rId18"/>
    <p:sldId id="272" r:id="rId1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F43936-1AB0-412E-9E8C-868D67B67D1B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832554-074D-4DB3-B92E-DF2C6095D23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0495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32554-074D-4DB3-B92E-DF2C6095D23D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1768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8576D-C6A2-4941-8423-8BF8CCA23816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BE77A-F796-4EED-B5AE-D63B7D300B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8363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8576D-C6A2-4941-8423-8BF8CCA23816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BE77A-F796-4EED-B5AE-D63B7D300B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8701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8576D-C6A2-4941-8423-8BF8CCA23816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BE77A-F796-4EED-B5AE-D63B7D300B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5301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8576D-C6A2-4941-8423-8BF8CCA23816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BE77A-F796-4EED-B5AE-D63B7D300B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9665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8576D-C6A2-4941-8423-8BF8CCA23816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BE77A-F796-4EED-B5AE-D63B7D300B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0356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8576D-C6A2-4941-8423-8BF8CCA23816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BE77A-F796-4EED-B5AE-D63B7D300B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54225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8576D-C6A2-4941-8423-8BF8CCA23816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BE77A-F796-4EED-B5AE-D63B7D300B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1671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8576D-C6A2-4941-8423-8BF8CCA23816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BE77A-F796-4EED-B5AE-D63B7D300B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1615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8576D-C6A2-4941-8423-8BF8CCA23816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BE77A-F796-4EED-B5AE-D63B7D300B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2623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8576D-C6A2-4941-8423-8BF8CCA23816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BE77A-F796-4EED-B5AE-D63B7D300B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874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8576D-C6A2-4941-8423-8BF8CCA23816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BE77A-F796-4EED-B5AE-D63B7D300B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6125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8576D-C6A2-4941-8423-8BF8CCA23816}" type="datetimeFigureOut">
              <a:rPr lang="it-IT" smtClean="0"/>
              <a:t>16/08/2021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BE77A-F796-4EED-B5AE-D63B7D300B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3958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90109" cy="6858000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4114800" y="858980"/>
            <a:ext cx="7855527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 smtClean="0">
                <a:latin typeface="Palatino Linotype" panose="02040502050505030304" pitchFamily="18" charset="0"/>
              </a:rPr>
              <a:t>ISTITUTO COMPRENSIVO </a:t>
            </a:r>
            <a:r>
              <a:rPr lang="it-IT" sz="2000" dirty="0">
                <a:latin typeface="Rage Italic" panose="03070502040507070304" pitchFamily="66" charset="0"/>
              </a:rPr>
              <a:t> </a:t>
            </a:r>
            <a:r>
              <a:rPr lang="it-IT" sz="2000" dirty="0" smtClean="0">
                <a:latin typeface="Palatino Linotype" panose="02040502050505030304" pitchFamily="18" charset="0"/>
              </a:rPr>
              <a:t>«P. DA CEMMO» DI CAPO DI PONTE</a:t>
            </a:r>
          </a:p>
          <a:p>
            <a:pPr algn="ctr"/>
            <a:endParaRPr lang="it-IT" sz="2000" dirty="0" smtClean="0">
              <a:latin typeface="Palatino Linotype" panose="02040502050505030304" pitchFamily="18" charset="0"/>
            </a:endParaRPr>
          </a:p>
          <a:p>
            <a:pPr algn="ctr"/>
            <a:r>
              <a:rPr lang="it-IT" sz="2000" dirty="0" smtClean="0">
                <a:latin typeface="Palatino Linotype" panose="02040502050505030304" pitchFamily="18" charset="0"/>
              </a:rPr>
              <a:t>PLESSO DI PASPARDO</a:t>
            </a:r>
          </a:p>
          <a:p>
            <a:pPr algn="ctr"/>
            <a:endParaRPr lang="it-IT" sz="2000" dirty="0" smtClean="0">
              <a:latin typeface="Palatino Linotype" panose="02040502050505030304" pitchFamily="18" charset="0"/>
            </a:endParaRPr>
          </a:p>
          <a:p>
            <a:pPr algn="ctr"/>
            <a:r>
              <a:rPr lang="it-IT" sz="2000" dirty="0" smtClean="0">
                <a:latin typeface="Palatino Linotype" panose="02040502050505030304" pitchFamily="18" charset="0"/>
              </a:rPr>
              <a:t>CLASSE 3°</a:t>
            </a:r>
          </a:p>
          <a:p>
            <a:pPr algn="ctr"/>
            <a:endParaRPr lang="it-IT" sz="2000" dirty="0" smtClean="0">
              <a:latin typeface="Palatino Linotype" panose="02040502050505030304" pitchFamily="18" charset="0"/>
            </a:endParaRPr>
          </a:p>
          <a:p>
            <a:pPr algn="ctr"/>
            <a:r>
              <a:rPr lang="it-IT" sz="2000" dirty="0" smtClean="0">
                <a:latin typeface="Palatino Linotype" panose="02040502050505030304" pitchFamily="18" charset="0"/>
              </a:rPr>
              <a:t>Anno scolastico 2020-2021</a:t>
            </a:r>
          </a:p>
          <a:p>
            <a:pPr algn="ctr"/>
            <a:endParaRPr lang="it-IT" sz="2000" dirty="0" smtClean="0">
              <a:latin typeface="Palatino Linotype" panose="02040502050505030304" pitchFamily="18" charset="0"/>
            </a:endParaRPr>
          </a:p>
          <a:p>
            <a:pPr algn="ctr"/>
            <a:r>
              <a:rPr lang="it-IT" sz="2000" dirty="0" smtClean="0">
                <a:latin typeface="Palatino Linotype" panose="02040502050505030304" pitchFamily="18" charset="0"/>
              </a:rPr>
              <a:t>ESAME DI STATO CONCLUSIVO DEL PRIMO CICLO</a:t>
            </a:r>
          </a:p>
          <a:p>
            <a:pPr algn="ctr"/>
            <a:endParaRPr lang="it-IT" sz="2000" dirty="0">
              <a:latin typeface="Palatino Linotype" panose="02040502050505030304" pitchFamily="18" charset="0"/>
            </a:endParaRPr>
          </a:p>
          <a:p>
            <a:pPr algn="ctr"/>
            <a:r>
              <a:rPr lang="it-IT" sz="20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LE MIE MONTAGNE</a:t>
            </a:r>
            <a:endParaRPr lang="it-IT" sz="2000" b="1" dirty="0" smtClean="0">
              <a:latin typeface="Palatino Linotype" panose="02040502050505030304" pitchFamily="18" charset="0"/>
            </a:endParaRPr>
          </a:p>
          <a:p>
            <a:pPr algn="ctr"/>
            <a:endParaRPr lang="it-IT" sz="2000" b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pPr algn="ctr"/>
            <a:r>
              <a:rPr lang="it-IT" sz="2000" b="1" dirty="0" smtClean="0">
                <a:latin typeface="Palatino Linotype" panose="02040502050505030304" pitchFamily="18" charset="0"/>
              </a:rPr>
              <a:t>LUCA MARTINAZZOLI</a:t>
            </a:r>
            <a:endParaRPr lang="it-IT" sz="2000" b="1" dirty="0">
              <a:latin typeface="Palatino Linotype" panose="02040502050505030304" pitchFamily="18" charset="0"/>
            </a:endParaRPr>
          </a:p>
          <a:p>
            <a:pPr algn="ctr"/>
            <a:endParaRPr lang="it-IT" sz="1600" b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9923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222836" y="551873"/>
            <a:ext cx="4366492" cy="13208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 smtClean="0">
                <a:latin typeface="Palatino Linotype" panose="02040502050505030304" pitchFamily="18" charset="0"/>
              </a:rPr>
              <a:t>The </a:t>
            </a:r>
            <a:r>
              <a:rPr lang="it-IT" dirty="0" err="1" smtClean="0">
                <a:latin typeface="Palatino Linotype" panose="02040502050505030304" pitchFamily="18" charset="0"/>
              </a:rPr>
              <a:t>access</a:t>
            </a:r>
            <a:r>
              <a:rPr lang="it-IT" dirty="0" smtClean="0">
                <a:latin typeface="Palatino Linotype" panose="02040502050505030304" pitchFamily="18" charset="0"/>
              </a:rPr>
              <a:t> to water and </a:t>
            </a:r>
            <a:r>
              <a:rPr lang="it-IT" dirty="0" err="1" smtClean="0">
                <a:latin typeface="Palatino Linotype" panose="02040502050505030304" pitchFamily="18" charset="0"/>
              </a:rPr>
              <a:t>sanitation</a:t>
            </a:r>
            <a:r>
              <a:rPr lang="it-IT" dirty="0" smtClean="0">
                <a:latin typeface="Palatino Linotype" panose="02040502050505030304" pitchFamily="18" charset="0"/>
              </a:rPr>
              <a:t> </a:t>
            </a:r>
            <a:r>
              <a:rPr lang="it-IT" dirty="0" err="1" smtClean="0">
                <a:latin typeface="Palatino Linotype" panose="02040502050505030304" pitchFamily="18" charset="0"/>
              </a:rPr>
              <a:t>is</a:t>
            </a:r>
            <a:r>
              <a:rPr lang="it-IT" dirty="0" smtClean="0">
                <a:latin typeface="Palatino Linotype" panose="02040502050505030304" pitchFamily="18" charset="0"/>
              </a:rPr>
              <a:t> a human right.</a:t>
            </a:r>
            <a:endParaRPr lang="it-IT" dirty="0">
              <a:latin typeface="Palatino Linotype" panose="02040502050505030304" pitchFamily="18" charset="0"/>
            </a:endParaRPr>
          </a:p>
        </p:txBody>
      </p:sp>
      <p:pic>
        <p:nvPicPr>
          <p:cNvPr id="2" name="Picture 2" descr="Al mondo, c'è chi non ha acqua potabile. Ed è condannat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29" y="622300"/>
            <a:ext cx="6226753" cy="549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a scarsità d'acqua è il problema più grave che abbiam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836" y="1943099"/>
            <a:ext cx="4178300" cy="4178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4975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3116"/>
          <a:stretch/>
        </p:blipFill>
        <p:spPr>
          <a:xfrm rot="10800000" flipV="1">
            <a:off x="2068820" y="1849994"/>
            <a:ext cx="6213301" cy="387356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23627" y="940840"/>
            <a:ext cx="831272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600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TRANSUMANZA FINO IN TERRITORIO TRENTINO</a:t>
            </a:r>
            <a:endParaRPr lang="it-IT" sz="2600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/>
          <a:srcRect t="13519"/>
          <a:stretch/>
        </p:blipFill>
        <p:spPr>
          <a:xfrm>
            <a:off x="239485" y="3279400"/>
            <a:ext cx="3041734" cy="3353309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4"/>
          <a:srcRect t="16917" b="7552"/>
          <a:stretch/>
        </p:blipFill>
        <p:spPr>
          <a:xfrm>
            <a:off x="8590588" y="1264732"/>
            <a:ext cx="2997555" cy="427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4123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19132" y="52984"/>
            <a:ext cx="6229267" cy="3277960"/>
          </a:xfrm>
        </p:spPr>
        <p:txBody>
          <a:bodyPr>
            <a:normAutofit/>
          </a:bodyPr>
          <a:lstStyle/>
          <a:p>
            <a:pPr algn="ctr"/>
            <a:r>
              <a:rPr lang="it-IT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I Pastori</a:t>
            </a:r>
            <a:br>
              <a:rPr lang="it-IT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</a:br>
            <a:r>
              <a:rPr lang="it-IT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(Gabriele D’Annunzio)</a:t>
            </a:r>
            <a:endParaRPr lang="it-IT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4" name="Fumetto 2 3"/>
          <p:cNvSpPr/>
          <p:nvPr/>
        </p:nvSpPr>
        <p:spPr>
          <a:xfrm>
            <a:off x="6229268" y="168265"/>
            <a:ext cx="5477824" cy="5909310"/>
          </a:xfrm>
          <a:prstGeom prst="wedgeRoundRectCallout">
            <a:avLst/>
          </a:prstGeom>
          <a:blipFill>
            <a:blip r:embed="rId2"/>
            <a:tile tx="0" ty="0" sx="100000" sy="100000" flip="none" algn="tl"/>
          </a:blip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6927273" y="168265"/>
            <a:ext cx="436418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it-IT" dirty="0">
                <a:solidFill>
                  <a:srgbClr val="111111"/>
                </a:solidFill>
                <a:latin typeface="Hind"/>
              </a:rPr>
              <a:t>Settembre, andiamo. È tempo di migrare.</a:t>
            </a:r>
            <a:br>
              <a:rPr lang="it-IT" dirty="0">
                <a:solidFill>
                  <a:srgbClr val="111111"/>
                </a:solidFill>
                <a:latin typeface="Hind"/>
              </a:rPr>
            </a:br>
            <a:r>
              <a:rPr lang="it-IT" dirty="0">
                <a:solidFill>
                  <a:srgbClr val="111111"/>
                </a:solidFill>
                <a:latin typeface="Hind"/>
              </a:rPr>
              <a:t>Ora in terra d’Abruzzi i miei pastori</a:t>
            </a:r>
            <a:br>
              <a:rPr lang="it-IT" dirty="0">
                <a:solidFill>
                  <a:srgbClr val="111111"/>
                </a:solidFill>
                <a:latin typeface="Hind"/>
              </a:rPr>
            </a:br>
            <a:r>
              <a:rPr lang="it-IT" dirty="0" err="1">
                <a:solidFill>
                  <a:srgbClr val="111111"/>
                </a:solidFill>
                <a:latin typeface="Hind"/>
              </a:rPr>
              <a:t>lascian</a:t>
            </a:r>
            <a:r>
              <a:rPr lang="it-IT" dirty="0">
                <a:solidFill>
                  <a:srgbClr val="111111"/>
                </a:solidFill>
                <a:latin typeface="Hind"/>
              </a:rPr>
              <a:t> gli stazzi e vanno verso il mare:</a:t>
            </a:r>
            <a:br>
              <a:rPr lang="it-IT" dirty="0">
                <a:solidFill>
                  <a:srgbClr val="111111"/>
                </a:solidFill>
                <a:latin typeface="Hind"/>
              </a:rPr>
            </a:br>
            <a:r>
              <a:rPr lang="it-IT" dirty="0">
                <a:solidFill>
                  <a:srgbClr val="111111"/>
                </a:solidFill>
                <a:latin typeface="Hind"/>
              </a:rPr>
              <a:t>scendono all’Adriatico selvaggio</a:t>
            </a:r>
            <a:br>
              <a:rPr lang="it-IT" dirty="0">
                <a:solidFill>
                  <a:srgbClr val="111111"/>
                </a:solidFill>
                <a:latin typeface="Hind"/>
              </a:rPr>
            </a:br>
            <a:r>
              <a:rPr lang="it-IT" dirty="0">
                <a:solidFill>
                  <a:srgbClr val="111111"/>
                </a:solidFill>
                <a:latin typeface="Hind"/>
              </a:rPr>
              <a:t>che verde è come i pascoli dei monti.</a:t>
            </a:r>
          </a:p>
          <a:p>
            <a:pPr fontAlgn="base"/>
            <a:r>
              <a:rPr lang="it-IT" dirty="0">
                <a:solidFill>
                  <a:srgbClr val="111111"/>
                </a:solidFill>
                <a:latin typeface="Hind"/>
              </a:rPr>
              <a:t>Han bevuto profondamente ai fonti</a:t>
            </a:r>
            <a:br>
              <a:rPr lang="it-IT" dirty="0">
                <a:solidFill>
                  <a:srgbClr val="111111"/>
                </a:solidFill>
                <a:latin typeface="Hind"/>
              </a:rPr>
            </a:br>
            <a:r>
              <a:rPr lang="it-IT" dirty="0">
                <a:solidFill>
                  <a:srgbClr val="111111"/>
                </a:solidFill>
                <a:latin typeface="Hind"/>
              </a:rPr>
              <a:t>alpestri, che sapor d’acqua natia</a:t>
            </a:r>
            <a:br>
              <a:rPr lang="it-IT" dirty="0">
                <a:solidFill>
                  <a:srgbClr val="111111"/>
                </a:solidFill>
                <a:latin typeface="Hind"/>
              </a:rPr>
            </a:br>
            <a:r>
              <a:rPr lang="it-IT" dirty="0">
                <a:solidFill>
                  <a:srgbClr val="111111"/>
                </a:solidFill>
                <a:latin typeface="Hind"/>
              </a:rPr>
              <a:t>rimanga </a:t>
            </a:r>
            <a:r>
              <a:rPr lang="it-IT" dirty="0" err="1" smtClean="0">
                <a:solidFill>
                  <a:srgbClr val="111111"/>
                </a:solidFill>
                <a:latin typeface="Hind"/>
              </a:rPr>
              <a:t>nè</a:t>
            </a:r>
            <a:r>
              <a:rPr lang="it-IT" dirty="0" smtClean="0">
                <a:solidFill>
                  <a:srgbClr val="111111"/>
                </a:solidFill>
                <a:latin typeface="Hind"/>
              </a:rPr>
              <a:t> </a:t>
            </a:r>
            <a:r>
              <a:rPr lang="it-IT" dirty="0">
                <a:solidFill>
                  <a:srgbClr val="111111"/>
                </a:solidFill>
                <a:latin typeface="Hind"/>
              </a:rPr>
              <a:t>cuori esuli a conforto,</a:t>
            </a:r>
            <a:br>
              <a:rPr lang="it-IT" dirty="0">
                <a:solidFill>
                  <a:srgbClr val="111111"/>
                </a:solidFill>
                <a:latin typeface="Hind"/>
              </a:rPr>
            </a:br>
            <a:r>
              <a:rPr lang="it-IT" dirty="0">
                <a:solidFill>
                  <a:srgbClr val="111111"/>
                </a:solidFill>
                <a:latin typeface="Hind"/>
              </a:rPr>
              <a:t>che lungo illuda la lor sete in via.</a:t>
            </a:r>
            <a:br>
              <a:rPr lang="it-IT" dirty="0">
                <a:solidFill>
                  <a:srgbClr val="111111"/>
                </a:solidFill>
                <a:latin typeface="Hind"/>
              </a:rPr>
            </a:br>
            <a:r>
              <a:rPr lang="it-IT" dirty="0">
                <a:solidFill>
                  <a:srgbClr val="111111"/>
                </a:solidFill>
                <a:latin typeface="Hind"/>
              </a:rPr>
              <a:t>Rinnovato hanno verga d’avellano.</a:t>
            </a:r>
          </a:p>
          <a:p>
            <a:pPr fontAlgn="base"/>
            <a:r>
              <a:rPr lang="it-IT" dirty="0">
                <a:solidFill>
                  <a:srgbClr val="111111"/>
                </a:solidFill>
                <a:latin typeface="Hind"/>
              </a:rPr>
              <a:t>E vanno pel tratturo antico al piano,</a:t>
            </a:r>
            <a:br>
              <a:rPr lang="it-IT" dirty="0">
                <a:solidFill>
                  <a:srgbClr val="111111"/>
                </a:solidFill>
                <a:latin typeface="Hind"/>
              </a:rPr>
            </a:br>
            <a:r>
              <a:rPr lang="it-IT" dirty="0">
                <a:solidFill>
                  <a:srgbClr val="111111"/>
                </a:solidFill>
                <a:latin typeface="Hind"/>
              </a:rPr>
              <a:t>quasi per un </a:t>
            </a:r>
            <a:r>
              <a:rPr lang="it-IT" dirty="0" err="1">
                <a:solidFill>
                  <a:srgbClr val="111111"/>
                </a:solidFill>
                <a:latin typeface="Hind"/>
              </a:rPr>
              <a:t>erbal</a:t>
            </a:r>
            <a:r>
              <a:rPr lang="it-IT" dirty="0">
                <a:solidFill>
                  <a:srgbClr val="111111"/>
                </a:solidFill>
                <a:latin typeface="Hind"/>
              </a:rPr>
              <a:t> fiume silente,</a:t>
            </a:r>
            <a:br>
              <a:rPr lang="it-IT" dirty="0">
                <a:solidFill>
                  <a:srgbClr val="111111"/>
                </a:solidFill>
                <a:latin typeface="Hind"/>
              </a:rPr>
            </a:br>
            <a:r>
              <a:rPr lang="it-IT" dirty="0">
                <a:solidFill>
                  <a:srgbClr val="111111"/>
                </a:solidFill>
                <a:latin typeface="Hind"/>
              </a:rPr>
              <a:t>su le vestigia degli antichi padri.</a:t>
            </a:r>
            <a:br>
              <a:rPr lang="it-IT" dirty="0">
                <a:solidFill>
                  <a:srgbClr val="111111"/>
                </a:solidFill>
                <a:latin typeface="Hind"/>
              </a:rPr>
            </a:br>
            <a:r>
              <a:rPr lang="it-IT" dirty="0">
                <a:solidFill>
                  <a:srgbClr val="111111"/>
                </a:solidFill>
                <a:latin typeface="Hind"/>
              </a:rPr>
              <a:t>O voce di colui che primamente</a:t>
            </a:r>
            <a:br>
              <a:rPr lang="it-IT" dirty="0">
                <a:solidFill>
                  <a:srgbClr val="111111"/>
                </a:solidFill>
                <a:latin typeface="Hind"/>
              </a:rPr>
            </a:br>
            <a:r>
              <a:rPr lang="it-IT" dirty="0">
                <a:solidFill>
                  <a:srgbClr val="111111"/>
                </a:solidFill>
                <a:latin typeface="Hind"/>
              </a:rPr>
              <a:t>conosce il tremolar della marina!</a:t>
            </a:r>
          </a:p>
          <a:p>
            <a:pPr fontAlgn="base"/>
            <a:r>
              <a:rPr lang="it-IT" dirty="0">
                <a:solidFill>
                  <a:srgbClr val="111111"/>
                </a:solidFill>
                <a:latin typeface="Hind"/>
              </a:rPr>
              <a:t>Ora </a:t>
            </a:r>
            <a:r>
              <a:rPr lang="it-IT" dirty="0" err="1">
                <a:solidFill>
                  <a:srgbClr val="111111"/>
                </a:solidFill>
                <a:latin typeface="Hind"/>
              </a:rPr>
              <a:t>lungh’esso</a:t>
            </a:r>
            <a:r>
              <a:rPr lang="it-IT" dirty="0">
                <a:solidFill>
                  <a:srgbClr val="111111"/>
                </a:solidFill>
                <a:latin typeface="Hind"/>
              </a:rPr>
              <a:t> il </a:t>
            </a:r>
            <a:r>
              <a:rPr lang="it-IT" dirty="0" err="1">
                <a:solidFill>
                  <a:srgbClr val="111111"/>
                </a:solidFill>
                <a:latin typeface="Hind"/>
              </a:rPr>
              <a:t>litoral</a:t>
            </a:r>
            <a:r>
              <a:rPr lang="it-IT" dirty="0">
                <a:solidFill>
                  <a:srgbClr val="111111"/>
                </a:solidFill>
                <a:latin typeface="Hind"/>
              </a:rPr>
              <a:t> cammina</a:t>
            </a:r>
            <a:br>
              <a:rPr lang="it-IT" dirty="0">
                <a:solidFill>
                  <a:srgbClr val="111111"/>
                </a:solidFill>
                <a:latin typeface="Hind"/>
              </a:rPr>
            </a:br>
            <a:r>
              <a:rPr lang="it-IT" dirty="0" smtClean="0">
                <a:solidFill>
                  <a:srgbClr val="111111"/>
                </a:solidFill>
                <a:latin typeface="Hind"/>
              </a:rPr>
              <a:t>la </a:t>
            </a:r>
            <a:r>
              <a:rPr lang="it-IT" dirty="0">
                <a:solidFill>
                  <a:srgbClr val="111111"/>
                </a:solidFill>
                <a:latin typeface="Hind"/>
              </a:rPr>
              <a:t>greggia. Senza mutamento è l’aria.</a:t>
            </a:r>
            <a:br>
              <a:rPr lang="it-IT" dirty="0">
                <a:solidFill>
                  <a:srgbClr val="111111"/>
                </a:solidFill>
                <a:latin typeface="Hind"/>
              </a:rPr>
            </a:br>
            <a:r>
              <a:rPr lang="it-IT" dirty="0">
                <a:solidFill>
                  <a:srgbClr val="111111"/>
                </a:solidFill>
                <a:latin typeface="Hind"/>
              </a:rPr>
              <a:t>Il sole imbionda sì la viva lana</a:t>
            </a:r>
            <a:br>
              <a:rPr lang="it-IT" dirty="0">
                <a:solidFill>
                  <a:srgbClr val="111111"/>
                </a:solidFill>
                <a:latin typeface="Hind"/>
              </a:rPr>
            </a:br>
            <a:r>
              <a:rPr lang="it-IT" dirty="0">
                <a:solidFill>
                  <a:srgbClr val="111111"/>
                </a:solidFill>
                <a:latin typeface="Hind"/>
              </a:rPr>
              <a:t>che quasi dalla sabbia non divaria.</a:t>
            </a:r>
            <a:br>
              <a:rPr lang="it-IT" dirty="0">
                <a:solidFill>
                  <a:srgbClr val="111111"/>
                </a:solidFill>
                <a:latin typeface="Hind"/>
              </a:rPr>
            </a:br>
            <a:r>
              <a:rPr lang="it-IT" dirty="0" err="1">
                <a:solidFill>
                  <a:srgbClr val="111111"/>
                </a:solidFill>
                <a:latin typeface="Hind"/>
              </a:rPr>
              <a:t>Isciacquio</a:t>
            </a:r>
            <a:r>
              <a:rPr lang="it-IT" dirty="0">
                <a:solidFill>
                  <a:srgbClr val="111111"/>
                </a:solidFill>
                <a:latin typeface="Hind"/>
              </a:rPr>
              <a:t>, calpestio, dolci </a:t>
            </a:r>
            <a:r>
              <a:rPr lang="it-IT" dirty="0" err="1">
                <a:solidFill>
                  <a:srgbClr val="111111"/>
                </a:solidFill>
                <a:latin typeface="Hind"/>
              </a:rPr>
              <a:t>romori</a:t>
            </a:r>
            <a:r>
              <a:rPr lang="it-IT" dirty="0">
                <a:solidFill>
                  <a:srgbClr val="111111"/>
                </a:solidFill>
                <a:latin typeface="Hind"/>
              </a:rPr>
              <a:t>.</a:t>
            </a:r>
          </a:p>
          <a:p>
            <a:pPr fontAlgn="base"/>
            <a:r>
              <a:rPr lang="it-IT" dirty="0">
                <a:solidFill>
                  <a:srgbClr val="111111"/>
                </a:solidFill>
                <a:latin typeface="Hind"/>
              </a:rPr>
              <a:t>Ah perché non son io </a:t>
            </a:r>
            <a:r>
              <a:rPr lang="it-IT" dirty="0" err="1">
                <a:solidFill>
                  <a:srgbClr val="111111"/>
                </a:solidFill>
                <a:latin typeface="Hind"/>
              </a:rPr>
              <a:t>cò</a:t>
            </a:r>
            <a:r>
              <a:rPr lang="it-IT" dirty="0">
                <a:solidFill>
                  <a:srgbClr val="111111"/>
                </a:solidFill>
                <a:latin typeface="Hind"/>
              </a:rPr>
              <a:t> miei pastori?</a:t>
            </a:r>
            <a:endParaRPr lang="it-IT" b="0" i="0" dirty="0">
              <a:solidFill>
                <a:srgbClr val="111111"/>
              </a:solidFill>
              <a:effectLst/>
              <a:latin typeface="Hind"/>
            </a:endParaRPr>
          </a:p>
        </p:txBody>
      </p:sp>
      <p:pic>
        <p:nvPicPr>
          <p:cNvPr id="5" name="Picture 2" descr="1 marzo: 83 anni fa moriva Gabriele D'Annunzio, il Vate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08" y="3330944"/>
            <a:ext cx="2352786" cy="3190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/>
          <p:cNvSpPr/>
          <p:nvPr/>
        </p:nvSpPr>
        <p:spPr>
          <a:xfrm>
            <a:off x="2632695" y="4018054"/>
            <a:ext cx="34220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dirty="0">
                <a:latin typeface="Palatino Linotype" panose="02040502050505030304" pitchFamily="18" charset="0"/>
              </a:rPr>
              <a:t>Nato: Pescara 1863</a:t>
            </a:r>
          </a:p>
          <a:p>
            <a:endParaRPr lang="it-IT" sz="2800" dirty="0">
              <a:latin typeface="Palatino Linotype" panose="02040502050505030304" pitchFamily="18" charset="0"/>
            </a:endParaRPr>
          </a:p>
          <a:p>
            <a:r>
              <a:rPr lang="it-IT" sz="2800" dirty="0" smtClean="0">
                <a:latin typeface="Palatino Linotype" panose="02040502050505030304" pitchFamily="18" charset="0"/>
              </a:rPr>
              <a:t>Morto</a:t>
            </a:r>
            <a:r>
              <a:rPr lang="it-IT" sz="2800" dirty="0">
                <a:latin typeface="Palatino Linotype" panose="02040502050505030304" pitchFamily="18" charset="0"/>
              </a:rPr>
              <a:t>: Gardone 1938</a:t>
            </a:r>
          </a:p>
        </p:txBody>
      </p:sp>
    </p:spTree>
    <p:extLst>
      <p:ext uri="{BB962C8B-B14F-4D97-AF65-F5344CB8AC3E}">
        <p14:creationId xmlns:p14="http://schemas.microsoft.com/office/powerpoint/2010/main" val="318428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6879" y="-118619"/>
            <a:ext cx="6015511" cy="1698172"/>
          </a:xfrm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/>
            </a:r>
            <a:br>
              <a:rPr lang="it-IT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</a:br>
            <a:r>
              <a:rPr lang="it-IT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Caserme di </a:t>
            </a:r>
            <a:r>
              <a:rPr lang="it-IT" dirty="0" err="1" smtClean="0">
                <a:solidFill>
                  <a:srgbClr val="FF0000"/>
                </a:solidFill>
                <a:latin typeface="Palatino Linotype" panose="02040502050505030304" pitchFamily="18" charset="0"/>
              </a:rPr>
              <a:t>Campellio</a:t>
            </a:r>
            <a:endParaRPr lang="it-IT" sz="3100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2050" name="Picture 2" descr="Centenario della valanga della caserma di Campellio: Cevo e la Valsaviore  ricordano le vittime | Gazzetta delle Valli News dalle Valli Lombarde e  Trentin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49" y="1995055"/>
            <a:ext cx="5444597" cy="4530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Alla caserma Campellio è tempo di lavori - Giornale di brescia"/>
          <p:cNvSpPr>
            <a:spLocks noChangeAspect="1" noChangeArrowheads="1"/>
          </p:cNvSpPr>
          <p:nvPr/>
        </p:nvSpPr>
        <p:spPr bwMode="auto">
          <a:xfrm>
            <a:off x="838200" y="-492504"/>
            <a:ext cx="451801" cy="45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AutoShape 6" descr="Alla caserma Campellio è tempo di lavori - Giornale di brescia"/>
          <p:cNvSpPr>
            <a:spLocks noChangeAspect="1" noChangeArrowheads="1"/>
          </p:cNvSpPr>
          <p:nvPr/>
        </p:nvSpPr>
        <p:spPr bwMode="auto">
          <a:xfrm>
            <a:off x="990600" y="-340104"/>
            <a:ext cx="451801" cy="45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7" name="Segnaposto contenuto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0073" y="3594979"/>
            <a:ext cx="4167839" cy="2930512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6470073" y="794726"/>
            <a:ext cx="499291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latin typeface="Palatino Linotype" panose="02040502050505030304" pitchFamily="18" charset="0"/>
              </a:rPr>
              <a:t>- caserme di </a:t>
            </a:r>
            <a:r>
              <a:rPr lang="it-IT" sz="2800" dirty="0" err="1">
                <a:latin typeface="Palatino Linotype" panose="02040502050505030304" pitchFamily="18" charset="0"/>
              </a:rPr>
              <a:t>Campellio</a:t>
            </a:r>
            <a:r>
              <a:rPr lang="it-IT" sz="2800" dirty="0">
                <a:latin typeface="Palatino Linotype" panose="02040502050505030304" pitchFamily="18" charset="0"/>
              </a:rPr>
              <a:t> </a:t>
            </a:r>
            <a:r>
              <a:rPr lang="it-IT" sz="2800" dirty="0" smtClean="0">
                <a:latin typeface="Palatino Linotype" panose="02040502050505030304" pitchFamily="18" charset="0"/>
              </a:rPr>
              <a:t>costruite </a:t>
            </a:r>
            <a:r>
              <a:rPr lang="it-IT" sz="2800" dirty="0">
                <a:latin typeface="Palatino Linotype" panose="02040502050505030304" pitchFamily="18" charset="0"/>
              </a:rPr>
              <a:t>in supporto ai soldati impegnati nella prima linea al passo di Campo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9166890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LA VALANGA DEL 3 APRILE DEL 1916</a:t>
            </a:r>
            <a:endParaRPr lang="it-IT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76" y="1524433"/>
            <a:ext cx="4045528" cy="2584081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4574" y="4169828"/>
            <a:ext cx="3248575" cy="2079088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5531" y="3056968"/>
            <a:ext cx="4375916" cy="2152404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126876" y="4133170"/>
            <a:ext cx="3671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latin typeface="Palatino Linotype" panose="02040502050505030304" pitchFamily="18" charset="0"/>
                <a:cs typeface="Arial" panose="020B0604020202020204" pitchFamily="34" charset="0"/>
              </a:rPr>
              <a:t>Recupero delle salme</a:t>
            </a:r>
            <a:endParaRPr lang="it-IT" sz="2400" dirty="0">
              <a:latin typeface="Palatino Linotype" panose="02040502050505030304" pitchFamily="18" charset="0"/>
              <a:cs typeface="Arial" panose="020B0604020202020204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4255531" y="5209372"/>
            <a:ext cx="4375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latin typeface="Palatino Linotype" panose="02040502050505030304" pitchFamily="18" charset="0"/>
              </a:rPr>
              <a:t>Trasporto delle salme ad Isola</a:t>
            </a:r>
            <a:endParaRPr lang="it-IT" sz="2400" dirty="0">
              <a:latin typeface="Palatino Linotype" panose="02040502050505030304" pitchFamily="18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8458931" y="6248916"/>
            <a:ext cx="3759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latin typeface="Palatino Linotype" panose="02040502050505030304" pitchFamily="18" charset="0"/>
              </a:rPr>
              <a:t>Cimitero militare di Isola</a:t>
            </a:r>
            <a:endParaRPr lang="it-IT" sz="24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4912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RECUPERO DELLA CASERMA CAMPELLIO</a:t>
            </a:r>
            <a:endParaRPr lang="it-IT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9751" y="-18737839"/>
            <a:ext cx="7791522" cy="9079489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2195187"/>
            <a:ext cx="3589181" cy="4182486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5179" y="2411592"/>
            <a:ext cx="4180367" cy="3749675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4383314" y="2964446"/>
            <a:ext cx="3135085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latin typeface="Palatino Linotype" panose="02040502050505030304" pitchFamily="18" charset="0"/>
              </a:rPr>
              <a:t>            Inizio lavori: 2015</a:t>
            </a:r>
          </a:p>
          <a:p>
            <a:endParaRPr lang="it-IT" sz="2400" dirty="0"/>
          </a:p>
          <a:p>
            <a:endParaRPr lang="it-IT" sz="2400" dirty="0"/>
          </a:p>
          <a:p>
            <a:endParaRPr lang="it-IT" sz="2400" dirty="0" smtClean="0"/>
          </a:p>
          <a:p>
            <a:endParaRPr lang="it-IT" sz="2400" dirty="0"/>
          </a:p>
          <a:p>
            <a:endParaRPr lang="it-IT" sz="2400" dirty="0" smtClean="0"/>
          </a:p>
          <a:p>
            <a:r>
              <a:rPr lang="it-IT" sz="2400" dirty="0" smtClean="0">
                <a:latin typeface="Palatino Linotype" panose="02040502050505030304" pitchFamily="18" charset="0"/>
              </a:rPr>
              <a:t>Fine lavori: 2019</a:t>
            </a:r>
            <a:endParaRPr lang="it-IT" sz="2400" dirty="0">
              <a:latin typeface="Palatino Linotype" panose="02040502050505030304" pitchFamily="18" charset="0"/>
            </a:endParaRPr>
          </a:p>
        </p:txBody>
      </p:sp>
      <p:sp>
        <p:nvSpPr>
          <p:cNvPr id="8" name="Freccia a sinistra 7"/>
          <p:cNvSpPr/>
          <p:nvPr/>
        </p:nvSpPr>
        <p:spPr>
          <a:xfrm>
            <a:off x="4045745" y="3003231"/>
            <a:ext cx="1105512" cy="33382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a destra 8"/>
          <p:cNvSpPr/>
          <p:nvPr/>
        </p:nvSpPr>
        <p:spPr>
          <a:xfrm>
            <a:off x="6703219" y="5207268"/>
            <a:ext cx="954881" cy="3000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97711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9527" y="205056"/>
            <a:ext cx="6432408" cy="6397859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886" y="2707644"/>
            <a:ext cx="3479992" cy="3895271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585886" y="346363"/>
            <a:ext cx="4207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MODELLINO IN MINIATURA </a:t>
            </a:r>
            <a:endParaRPr lang="it-IT" sz="2400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2657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59" y="138545"/>
            <a:ext cx="3805383" cy="2854037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7929" y="138545"/>
            <a:ext cx="3491344" cy="2845241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601" y="46053"/>
            <a:ext cx="3112508" cy="2937733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536" y="3370120"/>
            <a:ext cx="2847828" cy="3058391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9278" y="3095415"/>
            <a:ext cx="3808646" cy="3607799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117772" y="3483986"/>
            <a:ext cx="3537025" cy="283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0719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b="1" dirty="0" smtClean="0">
                <a:solidFill>
                  <a:srgbClr val="FF0000"/>
                </a:solidFill>
                <a:latin typeface="Segoe Script" panose="030B0504020000000003" pitchFamily="66" charset="0"/>
              </a:rPr>
              <a:t>Grazie</a:t>
            </a:r>
            <a:endParaRPr lang="it-IT" b="1" dirty="0">
              <a:solidFill>
                <a:srgbClr val="FF0000"/>
              </a:solidFill>
              <a:latin typeface="Segoe Script" panose="030B0504020000000003" pitchFamily="66" charset="0"/>
            </a:endParaRPr>
          </a:p>
        </p:txBody>
      </p:sp>
      <p:pic>
        <p:nvPicPr>
          <p:cNvPr id="1028" name="Picture 4" descr="Progetto Gionata - Nostro nipote gay, è amato e voluto da Dio così com'è -  Come Ges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223" y="1874348"/>
            <a:ext cx="7547553" cy="4644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46230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643255" y="879732"/>
            <a:ext cx="4010891" cy="4168518"/>
          </a:xfrm>
        </p:spPr>
        <p:txBody>
          <a:bodyPr>
            <a:normAutofit/>
          </a:bodyPr>
          <a:lstStyle/>
          <a:p>
            <a:r>
              <a:rPr lang="it-IT" sz="20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PERCH</a:t>
            </a:r>
            <a:r>
              <a:rPr lang="it-IT" sz="2000" b="1" dirty="0" smtClean="0">
                <a:solidFill>
                  <a:srgbClr val="FF0000"/>
                </a:solidFill>
                <a:latin typeface="Palatino Linotype" panose="02040502050505030304" pitchFamily="18" charset="0"/>
                <a:ea typeface="Ebrima" panose="02000000000000000000" pitchFamily="2" charset="0"/>
                <a:cs typeface="Ebrima" panose="02000000000000000000" pitchFamily="2" charset="0"/>
              </a:rPr>
              <a:t>È</a:t>
            </a:r>
            <a:r>
              <a:rPr lang="it-IT" sz="20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 QUESTA MIA SCELTA</a:t>
            </a:r>
            <a:r>
              <a:rPr lang="it-IT" sz="2000" b="1" dirty="0" smtClean="0">
                <a:latin typeface="Palatino Linotype" panose="02040502050505030304" pitchFamily="18" charset="0"/>
              </a:rPr>
              <a:t/>
            </a:r>
            <a:br>
              <a:rPr lang="it-IT" sz="2000" b="1" dirty="0" smtClean="0">
                <a:latin typeface="Palatino Linotype" panose="02040502050505030304" pitchFamily="18" charset="0"/>
              </a:rPr>
            </a:br>
            <a:r>
              <a:rPr lang="it-IT" sz="2000" b="1" dirty="0" smtClean="0">
                <a:latin typeface="Palatino Linotype" panose="02040502050505030304" pitchFamily="18" charset="0"/>
              </a:rPr>
              <a:t/>
            </a:r>
            <a:br>
              <a:rPr lang="it-IT" sz="2000" b="1" dirty="0" smtClean="0">
                <a:latin typeface="Palatino Linotype" panose="02040502050505030304" pitchFamily="18" charset="0"/>
              </a:rPr>
            </a:br>
            <a:r>
              <a:rPr lang="it-IT" sz="2000" b="1" dirty="0" smtClean="0">
                <a:latin typeface="Palatino Linotype" panose="02040502050505030304" pitchFamily="18" charset="0"/>
              </a:rPr>
              <a:t>- </a:t>
            </a:r>
            <a:r>
              <a:rPr lang="it-IT" sz="2000" dirty="0" smtClean="0">
                <a:latin typeface="Palatino Linotype" panose="02040502050505030304" pitchFamily="18" charset="0"/>
              </a:rPr>
              <a:t>Passione per l’ambiente alpino</a:t>
            </a:r>
            <a:br>
              <a:rPr lang="it-IT" sz="2000" dirty="0" smtClean="0">
                <a:latin typeface="Palatino Linotype" panose="02040502050505030304" pitchFamily="18" charset="0"/>
              </a:rPr>
            </a:br>
            <a:r>
              <a:rPr lang="it-IT" sz="2000" dirty="0" smtClean="0">
                <a:latin typeface="Palatino Linotype" panose="02040502050505030304" pitchFamily="18" charset="0"/>
              </a:rPr>
              <a:t/>
            </a:r>
            <a:br>
              <a:rPr lang="it-IT" sz="2000" dirty="0" smtClean="0">
                <a:latin typeface="Palatino Linotype" panose="02040502050505030304" pitchFamily="18" charset="0"/>
              </a:rPr>
            </a:br>
            <a:r>
              <a:rPr lang="it-IT" sz="2000" b="1" dirty="0" smtClean="0">
                <a:latin typeface="Palatino Linotype" panose="02040502050505030304" pitchFamily="18" charset="0"/>
              </a:rPr>
              <a:t>-</a:t>
            </a:r>
            <a:r>
              <a:rPr lang="it-IT" sz="2000" dirty="0" smtClean="0">
                <a:latin typeface="Palatino Linotype" panose="02040502050505030304" pitchFamily="18" charset="0"/>
              </a:rPr>
              <a:t> Passione trasmessa dai miei genitori</a:t>
            </a:r>
            <a:br>
              <a:rPr lang="it-IT" sz="2000" dirty="0" smtClean="0">
                <a:latin typeface="Palatino Linotype" panose="02040502050505030304" pitchFamily="18" charset="0"/>
              </a:rPr>
            </a:br>
            <a:r>
              <a:rPr lang="it-IT" sz="2000" dirty="0" smtClean="0">
                <a:latin typeface="Palatino Linotype" panose="02040502050505030304" pitchFamily="18" charset="0"/>
              </a:rPr>
              <a:t/>
            </a:r>
            <a:br>
              <a:rPr lang="it-IT" sz="2000" dirty="0" smtClean="0">
                <a:latin typeface="Palatino Linotype" panose="02040502050505030304" pitchFamily="18" charset="0"/>
              </a:rPr>
            </a:br>
            <a:r>
              <a:rPr lang="it-IT" sz="2000" b="1" dirty="0" smtClean="0">
                <a:latin typeface="Palatino Linotype" panose="02040502050505030304" pitchFamily="18" charset="0"/>
              </a:rPr>
              <a:t>- </a:t>
            </a:r>
            <a:r>
              <a:rPr lang="it-IT" sz="2000" dirty="0" smtClean="0">
                <a:latin typeface="Palatino Linotype" panose="02040502050505030304" pitchFamily="18" charset="0"/>
              </a:rPr>
              <a:t>Ambiente suggestivo</a:t>
            </a:r>
            <a:br>
              <a:rPr lang="it-IT" sz="2000" dirty="0" smtClean="0">
                <a:latin typeface="Palatino Linotype" panose="02040502050505030304" pitchFamily="18" charset="0"/>
              </a:rPr>
            </a:br>
            <a:r>
              <a:rPr lang="it-IT" sz="2000" dirty="0">
                <a:latin typeface="Palatino Linotype" panose="02040502050505030304" pitchFamily="18" charset="0"/>
              </a:rPr>
              <a:t/>
            </a:r>
            <a:br>
              <a:rPr lang="it-IT" sz="2000" dirty="0">
                <a:latin typeface="Palatino Linotype" panose="02040502050505030304" pitchFamily="18" charset="0"/>
              </a:rPr>
            </a:br>
            <a:r>
              <a:rPr lang="it-IT" sz="2000" dirty="0" smtClean="0">
                <a:latin typeface="Palatino Linotype" panose="02040502050505030304" pitchFamily="18" charset="0"/>
              </a:rPr>
              <a:t>- Anche la storia è stata protagonista in questo luogo</a:t>
            </a:r>
            <a:endParaRPr lang="it-IT" sz="2000" dirty="0">
              <a:latin typeface="Palatino Linotype" panose="02040502050505030304" pitchFamily="18" charset="0"/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381" y="879732"/>
            <a:ext cx="6012871" cy="508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197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AGO D'ARNO - Val Saviore - BRESCIA | Laghetti Alpini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29" t="6997" r="9138" b="23278"/>
          <a:stretch/>
        </p:blipFill>
        <p:spPr bwMode="auto">
          <a:xfrm>
            <a:off x="330200" y="939800"/>
            <a:ext cx="7023100" cy="472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sellaDiTesto 5"/>
          <p:cNvSpPr txBox="1"/>
          <p:nvPr/>
        </p:nvSpPr>
        <p:spPr>
          <a:xfrm>
            <a:off x="7924800" y="388552"/>
            <a:ext cx="3606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CARATTERISTICHE GEOGRAFICHE DEL LAGO D’ARNO</a:t>
            </a:r>
          </a:p>
          <a:p>
            <a:endParaRPr lang="it-IT" sz="2000" dirty="0" smtClean="0">
              <a:latin typeface="Palatino Linotype" panose="02040502050505030304" pitchFamily="18" charset="0"/>
            </a:endParaRPr>
          </a:p>
          <a:p>
            <a:r>
              <a:rPr lang="it-IT" sz="2000" dirty="0" smtClean="0">
                <a:latin typeface="Palatino Linotype" panose="02040502050505030304" pitchFamily="18" charset="0"/>
              </a:rPr>
              <a:t>-  Situato a 1817 m/</a:t>
            </a:r>
            <a:r>
              <a:rPr lang="it-IT" sz="2000" dirty="0" err="1" smtClean="0">
                <a:latin typeface="Palatino Linotype" panose="02040502050505030304" pitchFamily="18" charset="0"/>
              </a:rPr>
              <a:t>slm</a:t>
            </a:r>
            <a:r>
              <a:rPr lang="it-IT" sz="2000" dirty="0" smtClean="0">
                <a:latin typeface="Palatino Linotype" panose="02040502050505030304" pitchFamily="18" charset="0"/>
              </a:rPr>
              <a:t> </a:t>
            </a:r>
          </a:p>
          <a:p>
            <a:endParaRPr lang="it-IT" sz="2000" dirty="0">
              <a:latin typeface="Palatino Linotype" panose="02040502050505030304" pitchFamily="18" charset="0"/>
            </a:endParaRPr>
          </a:p>
          <a:p>
            <a:r>
              <a:rPr lang="it-IT" sz="2000" dirty="0" smtClean="0">
                <a:latin typeface="Palatino Linotype" panose="02040502050505030304" pitchFamily="18" charset="0"/>
              </a:rPr>
              <a:t>- Di origine glaciale</a:t>
            </a:r>
          </a:p>
          <a:p>
            <a:pPr marL="285750" indent="-285750">
              <a:buFontTx/>
              <a:buChar char="-"/>
            </a:pPr>
            <a:endParaRPr lang="it-IT" sz="2000" dirty="0">
              <a:latin typeface="Palatino Linotype" panose="02040502050505030304" pitchFamily="18" charset="0"/>
            </a:endParaRPr>
          </a:p>
          <a:p>
            <a:r>
              <a:rPr lang="it-IT" sz="2000" dirty="0" smtClean="0">
                <a:latin typeface="Palatino Linotype" panose="02040502050505030304" pitchFamily="18" charset="0"/>
              </a:rPr>
              <a:t>- Lungo circa 2400 m e largo circa 430 m</a:t>
            </a:r>
          </a:p>
          <a:p>
            <a:r>
              <a:rPr lang="it-IT" sz="2000" dirty="0" smtClean="0">
                <a:latin typeface="Palatino Linotype" panose="02040502050505030304" pitchFamily="18" charset="0"/>
              </a:rPr>
              <a:t> </a:t>
            </a:r>
          </a:p>
          <a:p>
            <a:r>
              <a:rPr lang="it-IT" sz="2000" dirty="0" smtClean="0">
                <a:latin typeface="Palatino Linotype" panose="02040502050505030304" pitchFamily="18" charset="0"/>
              </a:rPr>
              <a:t>- Forma di S allungata</a:t>
            </a:r>
          </a:p>
          <a:p>
            <a:pPr marL="285750" indent="-285750">
              <a:buFontTx/>
              <a:buChar char="-"/>
            </a:pPr>
            <a:endParaRPr lang="it-IT" sz="2000" dirty="0">
              <a:latin typeface="Palatino Linotype" panose="02040502050505030304" pitchFamily="18" charset="0"/>
            </a:endParaRPr>
          </a:p>
          <a:p>
            <a:r>
              <a:rPr lang="it-IT" sz="2000" dirty="0" smtClean="0">
                <a:latin typeface="Palatino Linotype" panose="02040502050505030304" pitchFamily="18" charset="0"/>
                <a:ea typeface="Ebrima" panose="02000000000000000000" pitchFamily="2" charset="0"/>
                <a:cs typeface="Ebrima" panose="02000000000000000000" pitchFamily="2" charset="0"/>
              </a:rPr>
              <a:t>- </a:t>
            </a:r>
            <a:r>
              <a:rPr lang="it-IT" sz="2000" dirty="0" smtClean="0">
                <a:latin typeface="Palatino Linotype" panose="02040502050505030304" pitchFamily="18" charset="0"/>
                <a:ea typeface="Ebrima" panose="02000000000000000000" pitchFamily="2" charset="0"/>
                <a:cs typeface="Calibri" panose="020F0502020204030204" pitchFamily="34" charset="0"/>
              </a:rPr>
              <a:t>È il più vasto lago della        Valcamonica</a:t>
            </a:r>
          </a:p>
          <a:p>
            <a:endParaRPr lang="it-IT" sz="2000" dirty="0" smtClean="0">
              <a:latin typeface="Palatino Linotype" panose="02040502050505030304" pitchFamily="18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r>
              <a:rPr lang="it-IT" sz="2000" dirty="0" smtClean="0">
                <a:latin typeface="Palatino Linotype" panose="02040502050505030304" pitchFamily="18" charset="0"/>
                <a:ea typeface="Ebrima" panose="02000000000000000000" pitchFamily="2" charset="0"/>
                <a:cs typeface="Ebrima" panose="02000000000000000000" pitchFamily="2" charset="0"/>
              </a:rPr>
              <a:t>- Alimentato da un torrente chiamato </a:t>
            </a:r>
            <a:r>
              <a:rPr lang="it-IT" sz="2000" dirty="0" err="1" smtClean="0">
                <a:latin typeface="Palatino Linotype" panose="02040502050505030304" pitchFamily="18" charset="0"/>
                <a:ea typeface="Ebrima" panose="02000000000000000000" pitchFamily="2" charset="0"/>
                <a:cs typeface="Ebrima" panose="02000000000000000000" pitchFamily="2" charset="0"/>
              </a:rPr>
              <a:t>Ghilarda</a:t>
            </a:r>
            <a:endParaRPr lang="it-IT" sz="2000" dirty="0">
              <a:latin typeface="Palatino Linotype" panose="02040502050505030304" pitchFamily="18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8" name="Freccia a destra 7"/>
          <p:cNvSpPr/>
          <p:nvPr/>
        </p:nvSpPr>
        <p:spPr>
          <a:xfrm rot="12338296">
            <a:off x="6188961" y="4721118"/>
            <a:ext cx="1872537" cy="26914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85422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arrotondato 9"/>
          <p:cNvSpPr/>
          <p:nvPr/>
        </p:nvSpPr>
        <p:spPr>
          <a:xfrm>
            <a:off x="3989022" y="335973"/>
            <a:ext cx="1916044" cy="2874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3985990" y="319933"/>
            <a:ext cx="20359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/>
              <a:t>MONTE FRISOZO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14" name="Freccia a destra 13"/>
          <p:cNvSpPr/>
          <p:nvPr/>
        </p:nvSpPr>
        <p:spPr>
          <a:xfrm rot="1434873">
            <a:off x="3023061" y="296591"/>
            <a:ext cx="748145" cy="1524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Rettangolo arrotondato 16"/>
          <p:cNvSpPr/>
          <p:nvPr/>
        </p:nvSpPr>
        <p:spPr>
          <a:xfrm>
            <a:off x="2246636" y="1548246"/>
            <a:ext cx="1579592" cy="2909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Rettangolo 19"/>
          <p:cNvSpPr/>
          <p:nvPr/>
        </p:nvSpPr>
        <p:spPr>
          <a:xfrm>
            <a:off x="2234489" y="1543505"/>
            <a:ext cx="15795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/>
              <a:t>SEGA D’ ARNO</a:t>
            </a:r>
            <a:endParaRPr lang="it-IT" dirty="0"/>
          </a:p>
        </p:txBody>
      </p:sp>
      <p:sp>
        <p:nvSpPr>
          <p:cNvPr id="21" name="Freccia a destra 20"/>
          <p:cNvSpPr/>
          <p:nvPr/>
        </p:nvSpPr>
        <p:spPr>
          <a:xfrm rot="12238733">
            <a:off x="2098785" y="1328704"/>
            <a:ext cx="581891" cy="18466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Freccia in giù 25"/>
          <p:cNvSpPr/>
          <p:nvPr/>
        </p:nvSpPr>
        <p:spPr>
          <a:xfrm>
            <a:off x="1431025" y="2830987"/>
            <a:ext cx="176102" cy="604081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Rettangolo 26"/>
          <p:cNvSpPr/>
          <p:nvPr/>
        </p:nvSpPr>
        <p:spPr>
          <a:xfrm>
            <a:off x="736157" y="2461655"/>
            <a:ext cx="17419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/>
              <a:t>M. ZUCCHELLO</a:t>
            </a:r>
            <a:endParaRPr lang="it-IT" dirty="0"/>
          </a:p>
        </p:txBody>
      </p:sp>
      <p:sp>
        <p:nvSpPr>
          <p:cNvPr id="28" name="Freccia in giù 27"/>
          <p:cNvSpPr/>
          <p:nvPr/>
        </p:nvSpPr>
        <p:spPr>
          <a:xfrm>
            <a:off x="3897939" y="4065014"/>
            <a:ext cx="176102" cy="604081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Rettangolo arrotondato 28"/>
          <p:cNvSpPr/>
          <p:nvPr/>
        </p:nvSpPr>
        <p:spPr>
          <a:xfrm>
            <a:off x="2988464" y="3785831"/>
            <a:ext cx="1916044" cy="2874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" name="Rettangolo 29"/>
          <p:cNvSpPr/>
          <p:nvPr/>
        </p:nvSpPr>
        <p:spPr>
          <a:xfrm>
            <a:off x="2944059" y="3744906"/>
            <a:ext cx="22356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/>
              <a:t>CIMA BARBIGNAGA</a:t>
            </a:r>
            <a:endParaRPr lang="it-IT" dirty="0"/>
          </a:p>
        </p:txBody>
      </p:sp>
      <p:sp>
        <p:nvSpPr>
          <p:cNvPr id="31" name="Rettangolo arrotondato 30"/>
          <p:cNvSpPr/>
          <p:nvPr/>
        </p:nvSpPr>
        <p:spPr>
          <a:xfrm>
            <a:off x="3838023" y="1951382"/>
            <a:ext cx="1973186" cy="3140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Freccia in giù 31"/>
          <p:cNvSpPr/>
          <p:nvPr/>
        </p:nvSpPr>
        <p:spPr>
          <a:xfrm>
            <a:off x="5476552" y="2329577"/>
            <a:ext cx="176102" cy="31107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3" name="Rettangolo 32"/>
          <p:cNvSpPr/>
          <p:nvPr/>
        </p:nvSpPr>
        <p:spPr>
          <a:xfrm>
            <a:off x="3862997" y="1951382"/>
            <a:ext cx="19579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/>
              <a:t>CIMA SABLUNERA</a:t>
            </a:r>
            <a:endParaRPr lang="it-IT" dirty="0"/>
          </a:p>
        </p:txBody>
      </p:sp>
      <p:sp>
        <p:nvSpPr>
          <p:cNvPr id="34" name="Rettangolo arrotondato 33"/>
          <p:cNvSpPr/>
          <p:nvPr/>
        </p:nvSpPr>
        <p:spPr>
          <a:xfrm>
            <a:off x="3024285" y="5097791"/>
            <a:ext cx="1973186" cy="3140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Rettangolo 36"/>
          <p:cNvSpPr/>
          <p:nvPr/>
        </p:nvSpPr>
        <p:spPr>
          <a:xfrm>
            <a:off x="3045645" y="5070159"/>
            <a:ext cx="19835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/>
              <a:t>MONTE COLOMB</a:t>
            </a:r>
            <a:r>
              <a:rPr lang="it-IT" b="1" dirty="0" smtClean="0">
                <a:ea typeface="Ebrima" panose="02000000000000000000" pitchFamily="2" charset="0"/>
                <a:cs typeface="Ebrima" panose="02000000000000000000" pitchFamily="2" charset="0"/>
              </a:rPr>
              <a:t>È</a:t>
            </a:r>
            <a:endParaRPr lang="it-IT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7907898" y="479714"/>
            <a:ext cx="288329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latin typeface="Palatino Linotype" panose="02040502050505030304" pitchFamily="18" charset="0"/>
              </a:rPr>
              <a:t>NORD: </a:t>
            </a:r>
          </a:p>
          <a:p>
            <a:r>
              <a:rPr lang="it-IT" sz="2000" dirty="0" smtClean="0">
                <a:latin typeface="Palatino Linotype" panose="02040502050505030304" pitchFamily="18" charset="0"/>
              </a:rPr>
              <a:t>-monte </a:t>
            </a:r>
            <a:r>
              <a:rPr lang="it-IT" sz="2000" dirty="0" err="1" smtClean="0">
                <a:latin typeface="Palatino Linotype" panose="02040502050505030304" pitchFamily="18" charset="0"/>
              </a:rPr>
              <a:t>Campellio</a:t>
            </a:r>
            <a:r>
              <a:rPr lang="it-IT" sz="2000" dirty="0" smtClean="0">
                <a:latin typeface="Palatino Linotype" panose="02040502050505030304" pitchFamily="18" charset="0"/>
              </a:rPr>
              <a:t> </a:t>
            </a:r>
          </a:p>
          <a:p>
            <a:r>
              <a:rPr lang="it-IT" sz="2000" dirty="0" smtClean="0">
                <a:latin typeface="Palatino Linotype" panose="02040502050505030304" pitchFamily="18" charset="0"/>
              </a:rPr>
              <a:t>-monte </a:t>
            </a:r>
            <a:r>
              <a:rPr lang="it-IT" sz="2000" dirty="0" err="1" smtClean="0">
                <a:latin typeface="Palatino Linotype" panose="02040502050505030304" pitchFamily="18" charset="0"/>
              </a:rPr>
              <a:t>Zucchello</a:t>
            </a:r>
            <a:endParaRPr lang="it-IT" sz="2000" dirty="0" smtClean="0">
              <a:latin typeface="Palatino Linotype" panose="02040502050505030304" pitchFamily="18" charset="0"/>
            </a:endParaRPr>
          </a:p>
          <a:p>
            <a:endParaRPr lang="it-IT" sz="2000" dirty="0">
              <a:latin typeface="Palatino Linotype" panose="02040502050505030304" pitchFamily="18" charset="0"/>
            </a:endParaRPr>
          </a:p>
          <a:p>
            <a:endParaRPr lang="it-IT" sz="2000" dirty="0" smtClean="0">
              <a:latin typeface="Palatino Linotype" panose="02040502050505030304" pitchFamily="18" charset="0"/>
            </a:endParaRPr>
          </a:p>
          <a:p>
            <a:r>
              <a:rPr lang="it-IT" sz="2000" dirty="0" smtClean="0">
                <a:latin typeface="Palatino Linotype" panose="02040502050505030304" pitchFamily="18" charset="0"/>
              </a:rPr>
              <a:t>SUD: </a:t>
            </a:r>
          </a:p>
          <a:p>
            <a:r>
              <a:rPr lang="it-IT" sz="2000" dirty="0" smtClean="0">
                <a:latin typeface="Palatino Linotype" panose="02040502050505030304" pitchFamily="18" charset="0"/>
              </a:rPr>
              <a:t>-monte Re di Castello</a:t>
            </a:r>
          </a:p>
          <a:p>
            <a:r>
              <a:rPr lang="it-IT" sz="2000" dirty="0" smtClean="0">
                <a:latin typeface="Palatino Linotype" panose="02040502050505030304" pitchFamily="18" charset="0"/>
              </a:rPr>
              <a:t>-</a:t>
            </a:r>
            <a:r>
              <a:rPr lang="it-IT" sz="2000" dirty="0" err="1" smtClean="0">
                <a:latin typeface="Palatino Linotype" panose="02040502050505030304" pitchFamily="18" charset="0"/>
              </a:rPr>
              <a:t>Frisozzo</a:t>
            </a:r>
            <a:r>
              <a:rPr lang="it-IT" sz="2000" dirty="0" smtClean="0">
                <a:latin typeface="Palatino Linotype" panose="02040502050505030304" pitchFamily="18" charset="0"/>
              </a:rPr>
              <a:t> </a:t>
            </a:r>
          </a:p>
          <a:p>
            <a:r>
              <a:rPr lang="it-IT" sz="2000" dirty="0" smtClean="0">
                <a:latin typeface="Palatino Linotype" panose="02040502050505030304" pitchFamily="18" charset="0"/>
              </a:rPr>
              <a:t>-cima </a:t>
            </a:r>
            <a:r>
              <a:rPr lang="it-IT" sz="2000" dirty="0" err="1" smtClean="0">
                <a:latin typeface="Palatino Linotype" panose="02040502050505030304" pitchFamily="18" charset="0"/>
              </a:rPr>
              <a:t>Sablunera</a:t>
            </a:r>
            <a:endParaRPr lang="it-IT" sz="2000" dirty="0" smtClean="0">
              <a:latin typeface="Palatino Linotype" panose="02040502050505030304" pitchFamily="18" charset="0"/>
            </a:endParaRPr>
          </a:p>
          <a:p>
            <a:endParaRPr lang="it-IT" sz="2000" dirty="0" smtClean="0">
              <a:latin typeface="Palatino Linotype" panose="02040502050505030304" pitchFamily="18" charset="0"/>
            </a:endParaRPr>
          </a:p>
          <a:p>
            <a:endParaRPr lang="it-IT" sz="2000" dirty="0">
              <a:latin typeface="Palatino Linotype" panose="02040502050505030304" pitchFamily="18" charset="0"/>
            </a:endParaRPr>
          </a:p>
          <a:p>
            <a:r>
              <a:rPr lang="it-IT" sz="2000" dirty="0" smtClean="0">
                <a:latin typeface="Palatino Linotype" panose="02040502050505030304" pitchFamily="18" charset="0"/>
              </a:rPr>
              <a:t>EST:</a:t>
            </a:r>
          </a:p>
          <a:p>
            <a:r>
              <a:rPr lang="it-IT" sz="2000" dirty="0">
                <a:latin typeface="Palatino Linotype" panose="02040502050505030304" pitchFamily="18" charset="0"/>
              </a:rPr>
              <a:t>-</a:t>
            </a:r>
            <a:r>
              <a:rPr lang="it-IT" sz="2000" dirty="0" smtClean="0">
                <a:latin typeface="Palatino Linotype" panose="02040502050505030304" pitchFamily="18" charset="0"/>
              </a:rPr>
              <a:t>Sega d’Arno</a:t>
            </a:r>
          </a:p>
          <a:p>
            <a:endParaRPr lang="it-IT" sz="2000" dirty="0" smtClean="0">
              <a:latin typeface="Palatino Linotype" panose="02040502050505030304" pitchFamily="18" charset="0"/>
            </a:endParaRPr>
          </a:p>
          <a:p>
            <a:endParaRPr lang="it-IT" sz="2000" dirty="0">
              <a:latin typeface="Palatino Linotype" panose="02040502050505030304" pitchFamily="18" charset="0"/>
            </a:endParaRPr>
          </a:p>
          <a:p>
            <a:r>
              <a:rPr lang="it-IT" sz="2000" dirty="0" smtClean="0">
                <a:latin typeface="Palatino Linotype" panose="02040502050505030304" pitchFamily="18" charset="0"/>
              </a:rPr>
              <a:t>OVEST: </a:t>
            </a:r>
          </a:p>
          <a:p>
            <a:r>
              <a:rPr lang="it-IT" sz="2000" dirty="0">
                <a:latin typeface="Palatino Linotype" panose="02040502050505030304" pitchFamily="18" charset="0"/>
              </a:rPr>
              <a:t>-</a:t>
            </a:r>
            <a:r>
              <a:rPr lang="it-IT" sz="2000" dirty="0" smtClean="0">
                <a:latin typeface="Palatino Linotype" panose="02040502050505030304" pitchFamily="18" charset="0"/>
              </a:rPr>
              <a:t>monte </a:t>
            </a:r>
            <a:r>
              <a:rPr lang="it-IT" sz="2000" dirty="0" err="1" smtClean="0">
                <a:latin typeface="Palatino Linotype" panose="02040502050505030304" pitchFamily="18" charset="0"/>
              </a:rPr>
              <a:t>Colombè</a:t>
            </a:r>
            <a:endParaRPr lang="it-IT" sz="2000" dirty="0" smtClean="0">
              <a:latin typeface="Palatino Linotype" panose="02040502050505030304" pitchFamily="18" charset="0"/>
            </a:endParaRPr>
          </a:p>
          <a:p>
            <a:r>
              <a:rPr lang="it-IT" sz="2000" dirty="0">
                <a:latin typeface="Palatino Linotype" panose="02040502050505030304" pitchFamily="18" charset="0"/>
              </a:rPr>
              <a:t>-</a:t>
            </a:r>
            <a:r>
              <a:rPr lang="it-IT" sz="2000" dirty="0" smtClean="0">
                <a:latin typeface="Palatino Linotype" panose="02040502050505030304" pitchFamily="18" charset="0"/>
              </a:rPr>
              <a:t>cima </a:t>
            </a:r>
            <a:r>
              <a:rPr lang="it-IT" sz="2000" dirty="0" err="1" smtClean="0">
                <a:latin typeface="Palatino Linotype" panose="02040502050505030304" pitchFamily="18" charset="0"/>
              </a:rPr>
              <a:t>Barbignaga</a:t>
            </a:r>
            <a:endParaRPr lang="it-IT" sz="2000" dirty="0">
              <a:latin typeface="Palatino Linotype" panose="02040502050505030304" pitchFamily="18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/>
          <a:srcRect r="626" b="3492"/>
          <a:stretch/>
        </p:blipFill>
        <p:spPr>
          <a:xfrm>
            <a:off x="736157" y="125811"/>
            <a:ext cx="5880543" cy="661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85392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3"/>
          <p:cNvSpPr>
            <a:spLocks noGrp="1"/>
          </p:cNvSpPr>
          <p:nvPr>
            <p:ph idx="1"/>
          </p:nvPr>
        </p:nvSpPr>
        <p:spPr>
          <a:xfrm rot="10800000" flipV="1">
            <a:off x="355305" y="5361020"/>
            <a:ext cx="1611160" cy="70658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it-IT" dirty="0" smtClean="0">
                <a:latin typeface="Palatino Linotype" panose="02040502050505030304" pitchFamily="18" charset="0"/>
              </a:rPr>
              <a:t>Paspardo</a:t>
            </a:r>
            <a:endParaRPr lang="it-IT" dirty="0">
              <a:latin typeface="Palatino Linotype" panose="02040502050505030304" pitchFamily="18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625" y="2100680"/>
            <a:ext cx="3478710" cy="2387601"/>
          </a:xfrm>
          <a:prstGeom prst="rect">
            <a:avLst/>
          </a:prstGeom>
        </p:spPr>
      </p:pic>
      <p:sp>
        <p:nvSpPr>
          <p:cNvPr id="6" name="Freccia a destra 5"/>
          <p:cNvSpPr/>
          <p:nvPr/>
        </p:nvSpPr>
        <p:spPr>
          <a:xfrm rot="16200000">
            <a:off x="482538" y="4668459"/>
            <a:ext cx="1107310" cy="3429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9524" y="1565876"/>
            <a:ext cx="3499859" cy="3111883"/>
          </a:xfrm>
          <a:prstGeom prst="rect">
            <a:avLst/>
          </a:prstGeom>
        </p:spPr>
      </p:pic>
      <p:sp>
        <p:nvSpPr>
          <p:cNvPr id="10" name="Segnaposto contenuto 3"/>
          <p:cNvSpPr txBox="1">
            <a:spLocks/>
          </p:cNvSpPr>
          <p:nvPr/>
        </p:nvSpPr>
        <p:spPr>
          <a:xfrm>
            <a:off x="4565954" y="242758"/>
            <a:ext cx="837319" cy="461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dirty="0" smtClean="0">
                <a:latin typeface="Palatino Linotype" panose="02040502050505030304" pitchFamily="18" charset="0"/>
              </a:rPr>
              <a:t>Isola</a:t>
            </a:r>
            <a:endParaRPr lang="it-IT" dirty="0">
              <a:latin typeface="Palatino Linotype" panose="02040502050505030304" pitchFamily="18" charset="0"/>
            </a:endParaRPr>
          </a:p>
        </p:txBody>
      </p:sp>
      <p:sp>
        <p:nvSpPr>
          <p:cNvPr id="9" name="Freccia in giù 8"/>
          <p:cNvSpPr/>
          <p:nvPr/>
        </p:nvSpPr>
        <p:spPr>
          <a:xfrm>
            <a:off x="4684636" y="704721"/>
            <a:ext cx="320383" cy="81927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0107" y="3887896"/>
            <a:ext cx="2633948" cy="2762883"/>
          </a:xfrm>
          <a:prstGeom prst="rect">
            <a:avLst/>
          </a:prstGeom>
        </p:spPr>
      </p:pic>
      <p:sp>
        <p:nvSpPr>
          <p:cNvPr id="15" name="Segnaposto contenuto 3"/>
          <p:cNvSpPr txBox="1">
            <a:spLocks/>
          </p:cNvSpPr>
          <p:nvPr/>
        </p:nvSpPr>
        <p:spPr>
          <a:xfrm>
            <a:off x="9485370" y="2562868"/>
            <a:ext cx="837319" cy="461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dirty="0">
                <a:latin typeface="Palatino Linotype" panose="02040502050505030304" pitchFamily="18" charset="0"/>
              </a:rPr>
              <a:t>V</a:t>
            </a:r>
            <a:r>
              <a:rPr lang="it-IT" dirty="0" smtClean="0">
                <a:latin typeface="Palatino Linotype" panose="02040502050505030304" pitchFamily="18" charset="0"/>
              </a:rPr>
              <a:t>alle</a:t>
            </a:r>
            <a:endParaRPr lang="it-IT" dirty="0">
              <a:latin typeface="Palatino Linotype" panose="02040502050505030304" pitchFamily="18" charset="0"/>
            </a:endParaRPr>
          </a:p>
        </p:txBody>
      </p:sp>
      <p:sp>
        <p:nvSpPr>
          <p:cNvPr id="16" name="Freccia in giù 15"/>
          <p:cNvSpPr/>
          <p:nvPr/>
        </p:nvSpPr>
        <p:spPr>
          <a:xfrm>
            <a:off x="9743839" y="3046724"/>
            <a:ext cx="320383" cy="81927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355305" y="704721"/>
            <a:ext cx="3478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ITINERARI</a:t>
            </a:r>
            <a:endParaRPr lang="it-IT" sz="2800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56596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232072" y="1454727"/>
            <a:ext cx="4835236" cy="437803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it-IT" sz="25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LA DIGA DEL LAGO D’ARNO</a:t>
            </a:r>
          </a:p>
          <a:p>
            <a:pPr marL="0" indent="0" algn="ctr">
              <a:buNone/>
            </a:pPr>
            <a:endParaRPr lang="it-IT" sz="2500" b="1" dirty="0" smtClean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r>
              <a:rPr lang="it-IT" dirty="0" smtClean="0">
                <a:latin typeface="Palatino Linotype" panose="02040502050505030304" pitchFamily="18" charset="0"/>
              </a:rPr>
              <a:t>Nel 1911 è stato sbarrato da una diga</a:t>
            </a:r>
          </a:p>
          <a:p>
            <a:pPr>
              <a:buFontTx/>
              <a:buChar char="-"/>
            </a:pPr>
            <a:endParaRPr lang="it-IT" dirty="0" smtClean="0"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r>
              <a:rPr lang="it-IT" dirty="0" smtClean="0">
                <a:latin typeface="Palatino Linotype" panose="02040502050505030304" pitchFamily="18" charset="0"/>
              </a:rPr>
              <a:t>Riserva per l’ industria idroelettrica</a:t>
            </a:r>
          </a:p>
          <a:p>
            <a:pPr>
              <a:buFontTx/>
              <a:buChar char="-"/>
            </a:pPr>
            <a:endParaRPr lang="it-IT" dirty="0" smtClean="0">
              <a:latin typeface="Palatino Linotype" panose="02040502050505030304" pitchFamily="18" charset="0"/>
            </a:endParaRPr>
          </a:p>
          <a:p>
            <a:pPr>
              <a:buFontTx/>
              <a:buChar char="-"/>
            </a:pPr>
            <a:r>
              <a:rPr lang="it-IT" dirty="0" smtClean="0">
                <a:latin typeface="Palatino Linotype" panose="02040502050505030304" pitchFamily="18" charset="0"/>
              </a:rPr>
              <a:t>Alimenta la centrale di San Fiorano (Sellero)</a:t>
            </a:r>
            <a:endParaRPr lang="it-IT" dirty="0" smtClean="0">
              <a:latin typeface="Palatino Linotype" panose="02040502050505030304" pitchFamily="18" charset="0"/>
              <a:sym typeface="Wingdings" panose="05000000000000000000" pitchFamily="2" charset="2"/>
            </a:endParaRPr>
          </a:p>
          <a:p>
            <a:pPr>
              <a:buFontTx/>
              <a:buChar char="-"/>
            </a:pPr>
            <a:endParaRPr lang="it-IT" dirty="0">
              <a:latin typeface="Palatino Linotype" panose="02040502050505030304" pitchFamily="18" charset="0"/>
              <a:sym typeface="Wingdings" panose="05000000000000000000" pitchFamily="2" charset="2"/>
            </a:endParaRPr>
          </a:p>
          <a:p>
            <a:pPr>
              <a:buFontTx/>
              <a:buChar char="-"/>
            </a:pPr>
            <a:endParaRPr lang="it-IT" dirty="0" smtClean="0">
              <a:latin typeface="Palatino Linotype" panose="02040502050505030304" pitchFamily="18" charset="0"/>
              <a:sym typeface="Wingdings" panose="05000000000000000000" pitchFamily="2" charset="2"/>
            </a:endParaRPr>
          </a:p>
          <a:p>
            <a:pPr>
              <a:buFontTx/>
              <a:buChar char="-"/>
            </a:pPr>
            <a:endParaRPr lang="it-IT" dirty="0">
              <a:latin typeface="Palatino Linotype" panose="02040502050505030304" pitchFamily="18" charset="0"/>
              <a:sym typeface="Wingdings" panose="05000000000000000000" pitchFamily="2" charset="2"/>
            </a:endParaRPr>
          </a:p>
          <a:p>
            <a:pPr>
              <a:buFontTx/>
              <a:buChar char="-"/>
            </a:pPr>
            <a:endParaRPr lang="it-IT" dirty="0" smtClean="0">
              <a:latin typeface="Palatino Linotype" panose="02040502050505030304" pitchFamily="18" charset="0"/>
              <a:sym typeface="Wingdings" panose="05000000000000000000" pitchFamily="2" charset="2"/>
            </a:endParaRPr>
          </a:p>
          <a:p>
            <a:pPr>
              <a:buFontTx/>
              <a:buChar char="-"/>
            </a:pPr>
            <a:endParaRPr lang="it-IT" dirty="0">
              <a:latin typeface="Palatino Linotype" panose="02040502050505030304" pitchFamily="18" charset="0"/>
              <a:sym typeface="Wingdings" panose="05000000000000000000" pitchFamily="2" charset="2"/>
            </a:endParaRPr>
          </a:p>
          <a:p>
            <a:pPr>
              <a:buFontTx/>
              <a:buChar char="-"/>
            </a:pPr>
            <a:endParaRPr lang="it-IT" dirty="0" smtClean="0">
              <a:latin typeface="Palatino Linotype" panose="02040502050505030304" pitchFamily="18" charset="0"/>
              <a:sym typeface="Wingdings" panose="05000000000000000000" pitchFamily="2" charset="2"/>
            </a:endParaRPr>
          </a:p>
          <a:p>
            <a:pPr>
              <a:buFontTx/>
              <a:buChar char="-"/>
            </a:pPr>
            <a:endParaRPr lang="it-IT" dirty="0" smtClean="0">
              <a:latin typeface="Palatino Linotype" panose="02040502050505030304" pitchFamily="18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76" y="425811"/>
            <a:ext cx="6791325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2876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2282" y="128582"/>
            <a:ext cx="3187233" cy="3300418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1939" y="177156"/>
            <a:ext cx="2610333" cy="3480444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699" y="3657600"/>
            <a:ext cx="3096816" cy="2857500"/>
          </a:xfrm>
          <a:prstGeom prst="rect">
            <a:avLst/>
          </a:prstGeom>
        </p:spPr>
      </p:pic>
      <p:pic>
        <p:nvPicPr>
          <p:cNvPr id="1026" name="Picture 2" descr="Centrale di S. Fioran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7656" y="4386257"/>
            <a:ext cx="3193262" cy="2128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1939" y="4192488"/>
            <a:ext cx="3096816" cy="2322612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7188754" y="177156"/>
            <a:ext cx="413216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latin typeface="Palatino Linotype" panose="02040502050505030304" pitchFamily="18" charset="0"/>
              </a:rPr>
              <a:t>Come si presenta la condotta forzata che dal versante del monte </a:t>
            </a:r>
            <a:r>
              <a:rPr lang="it-IT" sz="2800" dirty="0" err="1">
                <a:latin typeface="Palatino Linotype" panose="02040502050505030304" pitchFamily="18" charset="0"/>
              </a:rPr>
              <a:t>C</a:t>
            </a:r>
            <a:r>
              <a:rPr lang="it-IT" sz="2800" dirty="0" err="1" smtClean="0">
                <a:latin typeface="Palatino Linotype" panose="02040502050505030304" pitchFamily="18" charset="0"/>
              </a:rPr>
              <a:t>olombè</a:t>
            </a:r>
            <a:r>
              <a:rPr lang="it-IT" sz="2800" dirty="0" smtClean="0">
                <a:latin typeface="Palatino Linotype" panose="02040502050505030304" pitchFamily="18" charset="0"/>
              </a:rPr>
              <a:t> giunge alla centrale di San Fiorano.</a:t>
            </a:r>
            <a:endParaRPr lang="it-IT" sz="28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29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La centrale di San </a:t>
            </a:r>
            <a:r>
              <a:rPr lang="it-IT" dirty="0">
                <a:solidFill>
                  <a:srgbClr val="FF0000"/>
                </a:solidFill>
                <a:latin typeface="Palatino Linotype" panose="02040502050505030304" pitchFamily="18" charset="0"/>
              </a:rPr>
              <a:t>F</a:t>
            </a:r>
            <a:r>
              <a:rPr lang="it-IT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iorano</a:t>
            </a:r>
            <a:endParaRPr lang="it-IT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5" name="AutoShape 2" descr="Centrale idroelettrica di San Fiorano - Wikipedia"/>
          <p:cNvSpPr>
            <a:spLocks noChangeAspect="1" noChangeArrowheads="1"/>
          </p:cNvSpPr>
          <p:nvPr/>
        </p:nvSpPr>
        <p:spPr bwMode="auto">
          <a:xfrm>
            <a:off x="155574" y="-144463"/>
            <a:ext cx="3751407" cy="3751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>
              <a:latin typeface="Palatino Linotype" panose="02040502050505030304" pitchFamily="18" charset="0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6692067" y="1825625"/>
            <a:ext cx="45997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it-IT" sz="2400" dirty="0" smtClean="0">
                <a:solidFill>
                  <a:srgbClr val="202122"/>
                </a:solidFill>
                <a:latin typeface="Palatino Linotype" panose="02040502050505030304" pitchFamily="18" charset="0"/>
              </a:rPr>
              <a:t>Centrale </a:t>
            </a:r>
            <a:r>
              <a:rPr lang="it-IT" sz="2400" dirty="0">
                <a:solidFill>
                  <a:srgbClr val="202122"/>
                </a:solidFill>
                <a:latin typeface="Palatino Linotype" panose="02040502050505030304" pitchFamily="18" charset="0"/>
              </a:rPr>
              <a:t>di San Fiorano </a:t>
            </a:r>
            <a:r>
              <a:rPr lang="it-IT" sz="2400" dirty="0" smtClean="0">
                <a:solidFill>
                  <a:srgbClr val="202122"/>
                </a:solidFill>
                <a:latin typeface="Palatino Linotype" panose="02040502050505030304" pitchFamily="18" charset="0"/>
              </a:rPr>
              <a:t> </a:t>
            </a:r>
            <a:r>
              <a:rPr lang="it-IT" sz="2400" dirty="0">
                <a:solidFill>
                  <a:srgbClr val="202122"/>
                </a:solidFill>
                <a:latin typeface="Palatino Linotype" panose="02040502050505030304" pitchFamily="18" charset="0"/>
              </a:rPr>
              <a:t>in località </a:t>
            </a:r>
            <a:r>
              <a:rPr lang="it-IT" sz="2400" dirty="0" err="1">
                <a:solidFill>
                  <a:srgbClr val="202122"/>
                </a:solidFill>
                <a:latin typeface="Palatino Linotype" panose="02040502050505030304" pitchFamily="18" charset="0"/>
              </a:rPr>
              <a:t>Scianica</a:t>
            </a:r>
            <a:r>
              <a:rPr lang="it-IT" sz="2400" dirty="0">
                <a:solidFill>
                  <a:srgbClr val="202122"/>
                </a:solidFill>
                <a:latin typeface="Palatino Linotype" panose="02040502050505030304" pitchFamily="18" charset="0"/>
              </a:rPr>
              <a:t>, nel territorio del comune di </a:t>
            </a:r>
            <a:r>
              <a:rPr lang="it-IT" sz="2400" dirty="0" smtClean="0">
                <a:latin typeface="Palatino Linotype" panose="02040502050505030304" pitchFamily="18" charset="0"/>
              </a:rPr>
              <a:t>Sellero</a:t>
            </a:r>
          </a:p>
          <a:p>
            <a:pPr marL="285750" indent="-285750">
              <a:buFontTx/>
              <a:buChar char="-"/>
            </a:pPr>
            <a:endParaRPr lang="it-IT" sz="2400" dirty="0" smtClean="0">
              <a:latin typeface="Palatino Linotype" panose="02040502050505030304" pitchFamily="18" charset="0"/>
            </a:endParaRPr>
          </a:p>
          <a:p>
            <a:pPr marL="285750" indent="-285750">
              <a:buFontTx/>
              <a:buChar char="-"/>
            </a:pPr>
            <a:r>
              <a:rPr lang="it-IT" sz="2400" dirty="0" smtClean="0">
                <a:solidFill>
                  <a:srgbClr val="202122"/>
                </a:solidFill>
                <a:latin typeface="Palatino Linotype" panose="02040502050505030304" pitchFamily="18" charset="0"/>
              </a:rPr>
              <a:t>E’ </a:t>
            </a:r>
            <a:r>
              <a:rPr lang="it-IT" sz="2400" dirty="0">
                <a:solidFill>
                  <a:srgbClr val="202122"/>
                </a:solidFill>
                <a:latin typeface="Palatino Linotype" panose="02040502050505030304" pitchFamily="18" charset="0"/>
              </a:rPr>
              <a:t>la centrale idroelettrica </a:t>
            </a:r>
            <a:r>
              <a:rPr lang="it-IT" sz="2400" dirty="0" smtClean="0">
                <a:latin typeface="Palatino Linotype" panose="02040502050505030304" pitchFamily="18" charset="0"/>
              </a:rPr>
              <a:t>italiana </a:t>
            </a:r>
            <a:r>
              <a:rPr lang="it-IT" sz="2400" dirty="0" smtClean="0">
                <a:solidFill>
                  <a:srgbClr val="202122"/>
                </a:solidFill>
                <a:latin typeface="Palatino Linotype" panose="02040502050505030304" pitchFamily="18" charset="0"/>
              </a:rPr>
              <a:t>che </a:t>
            </a:r>
            <a:r>
              <a:rPr lang="it-IT" sz="2400" dirty="0">
                <a:solidFill>
                  <a:srgbClr val="202122"/>
                </a:solidFill>
                <a:latin typeface="Palatino Linotype" panose="02040502050505030304" pitchFamily="18" charset="0"/>
              </a:rPr>
              <a:t>presenta il maggior dislivello </a:t>
            </a:r>
            <a:r>
              <a:rPr lang="it-IT" sz="2400" dirty="0" smtClean="0">
                <a:solidFill>
                  <a:srgbClr val="202122"/>
                </a:solidFill>
                <a:latin typeface="Palatino Linotype" panose="02040502050505030304" pitchFamily="18" charset="0"/>
              </a:rPr>
              <a:t> </a:t>
            </a:r>
            <a:r>
              <a:rPr lang="it-IT" sz="2400" dirty="0">
                <a:solidFill>
                  <a:srgbClr val="202122"/>
                </a:solidFill>
                <a:latin typeface="Palatino Linotype" panose="02040502050505030304" pitchFamily="18" charset="0"/>
              </a:rPr>
              <a:t>tra bacino e </a:t>
            </a:r>
            <a:r>
              <a:rPr lang="it-IT" sz="2400" dirty="0" smtClean="0">
                <a:solidFill>
                  <a:srgbClr val="202122"/>
                </a:solidFill>
                <a:latin typeface="Palatino Linotype" panose="02040502050505030304" pitchFamily="18" charset="0"/>
              </a:rPr>
              <a:t>turbina</a:t>
            </a:r>
            <a:endParaRPr lang="it-IT" sz="2400" b="0" i="0" dirty="0">
              <a:solidFill>
                <a:srgbClr val="202122"/>
              </a:solidFill>
              <a:effectLst/>
              <a:latin typeface="Palatino Linotype" panose="02040502050505030304" pitchFamily="18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825625"/>
            <a:ext cx="4866441" cy="3817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7929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452067"/>
            <a:ext cx="10515600" cy="19982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 smtClean="0">
                <a:latin typeface="Palatino Linotype" panose="02040502050505030304" pitchFamily="18" charset="0"/>
              </a:rPr>
              <a:t>L’acqua che troviamo nel lago d’Arno è acqua dolce, perché ha una concentrazione di sali disciolti inferiore all’1% (a differenza dell’acqua salata, che presenta una concentrazione di sali superiore e occupa circa il 71% delle acque mondiali).</a:t>
            </a:r>
            <a:endParaRPr lang="it-IT" dirty="0">
              <a:latin typeface="Palatino Linotype" panose="02040502050505030304" pitchFamily="18" charset="0"/>
            </a:endParaRPr>
          </a:p>
        </p:txBody>
      </p:sp>
      <p:pic>
        <p:nvPicPr>
          <p:cNvPr id="1030" name="Picture 6" descr="Imparare con la Geografia: 3 Elementi del paesaggio: le acque inter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44" y="2450297"/>
            <a:ext cx="4366641" cy="286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L'acqua salata come igienizzan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628" y="4221844"/>
            <a:ext cx="4545929" cy="243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4"/>
          <a:srcRect t="868" r="528"/>
          <a:stretch/>
        </p:blipFill>
        <p:spPr>
          <a:xfrm>
            <a:off x="8768411" y="2787650"/>
            <a:ext cx="2826690" cy="2868388"/>
          </a:xfrm>
          <a:prstGeom prst="rect">
            <a:avLst/>
          </a:prstGeom>
        </p:spPr>
      </p:pic>
      <p:sp>
        <p:nvSpPr>
          <p:cNvPr id="14" name="CasellaDiTesto 13"/>
          <p:cNvSpPr txBox="1"/>
          <p:nvPr/>
        </p:nvSpPr>
        <p:spPr>
          <a:xfrm>
            <a:off x="9301992" y="2109653"/>
            <a:ext cx="1759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29% acqua dolce</a:t>
            </a:r>
            <a:endParaRPr lang="it-IT" dirty="0"/>
          </a:p>
        </p:txBody>
      </p:sp>
      <p:sp>
        <p:nvSpPr>
          <p:cNvPr id="21" name="CasellaDiTesto 20"/>
          <p:cNvSpPr txBox="1"/>
          <p:nvPr/>
        </p:nvSpPr>
        <p:spPr>
          <a:xfrm>
            <a:off x="9178120" y="5996774"/>
            <a:ext cx="1899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71% acqua salata</a:t>
            </a:r>
            <a:endParaRPr lang="it-IT" dirty="0"/>
          </a:p>
        </p:txBody>
      </p:sp>
      <p:sp>
        <p:nvSpPr>
          <p:cNvPr id="15" name="Freccia in giù 14"/>
          <p:cNvSpPr/>
          <p:nvPr/>
        </p:nvSpPr>
        <p:spPr>
          <a:xfrm>
            <a:off x="10091701" y="2426493"/>
            <a:ext cx="180109" cy="3562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Freccia in su 18"/>
          <p:cNvSpPr/>
          <p:nvPr/>
        </p:nvSpPr>
        <p:spPr>
          <a:xfrm>
            <a:off x="10041489" y="5656038"/>
            <a:ext cx="172670" cy="47568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914855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</TotalTime>
  <Words>330</Words>
  <Application>Microsoft Office PowerPoint</Application>
  <PresentationFormat>Widescreen</PresentationFormat>
  <Paragraphs>103</Paragraphs>
  <Slides>18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18</vt:i4>
      </vt:variant>
    </vt:vector>
  </HeadingPairs>
  <TitlesOfParts>
    <vt:vector size="28" baseType="lpstr">
      <vt:lpstr>Arial</vt:lpstr>
      <vt:lpstr>Calibri</vt:lpstr>
      <vt:lpstr>Calibri Light</vt:lpstr>
      <vt:lpstr>Ebrima</vt:lpstr>
      <vt:lpstr>Hind</vt:lpstr>
      <vt:lpstr>Palatino Linotype</vt:lpstr>
      <vt:lpstr>Rage Italic</vt:lpstr>
      <vt:lpstr>Segoe Script</vt:lpstr>
      <vt:lpstr>Wingdings</vt:lpstr>
      <vt:lpstr>Tema di Office</vt:lpstr>
      <vt:lpstr>Presentazione standard di PowerPoint</vt:lpstr>
      <vt:lpstr>PERCHÈ QUESTA MIA SCELTA  - Passione per l’ambiente alpino  - Passione trasmessa dai miei genitori  - Ambiente suggestivo  - Anche la storia è stata protagonista in questo luogo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La centrale di San Fiorano</vt:lpstr>
      <vt:lpstr>Presentazione standard di PowerPoint</vt:lpstr>
      <vt:lpstr>Presentazione standard di PowerPoint</vt:lpstr>
      <vt:lpstr>Presentazione standard di PowerPoint</vt:lpstr>
      <vt:lpstr>I Pastori (Gabriele D’Annunzio)</vt:lpstr>
      <vt:lpstr> Caserme di Campellio</vt:lpstr>
      <vt:lpstr>LA VALANGA DEL 3 APRILE DEL 1916</vt:lpstr>
      <vt:lpstr>RECUPERO DELLA CASERMA CAMPELLIO</vt:lpstr>
      <vt:lpstr>Presentazione standard di PowerPoint</vt:lpstr>
      <vt:lpstr>Presentazione standard di PowerPoint</vt:lpstr>
      <vt:lpstr>Grazie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Luca</dc:creator>
  <cp:lastModifiedBy>Katia</cp:lastModifiedBy>
  <cp:revision>97</cp:revision>
  <dcterms:created xsi:type="dcterms:W3CDTF">2021-05-24T17:02:50Z</dcterms:created>
  <dcterms:modified xsi:type="dcterms:W3CDTF">2021-08-16T15:35:45Z</dcterms:modified>
</cp:coreProperties>
</file>