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m4a" ContentType="audio/mp4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Default Extension="mp3" ContentType="audio/mpe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notesMasterIdLst>
    <p:notesMasterId r:id="rId34"/>
  </p:notesMasterIdLst>
  <p:sldIdLst>
    <p:sldId id="256" r:id="rId2"/>
    <p:sldId id="287" r:id="rId3"/>
    <p:sldId id="292" r:id="rId4"/>
    <p:sldId id="258" r:id="rId5"/>
    <p:sldId id="260" r:id="rId6"/>
    <p:sldId id="262" r:id="rId7"/>
    <p:sldId id="263" r:id="rId8"/>
    <p:sldId id="264" r:id="rId9"/>
    <p:sldId id="266" r:id="rId10"/>
    <p:sldId id="267" r:id="rId11"/>
    <p:sldId id="273" r:id="rId12"/>
    <p:sldId id="274" r:id="rId13"/>
    <p:sldId id="275" r:id="rId14"/>
    <p:sldId id="276" r:id="rId15"/>
    <p:sldId id="277" r:id="rId16"/>
    <p:sldId id="278" r:id="rId17"/>
    <p:sldId id="279" r:id="rId18"/>
    <p:sldId id="280" r:id="rId19"/>
    <p:sldId id="281" r:id="rId20"/>
    <p:sldId id="282" r:id="rId21"/>
    <p:sldId id="283" r:id="rId22"/>
    <p:sldId id="284" r:id="rId23"/>
    <p:sldId id="285" r:id="rId24"/>
    <p:sldId id="290" r:id="rId25"/>
    <p:sldId id="288" r:id="rId26"/>
    <p:sldId id="289" r:id="rId27"/>
    <p:sldId id="291" r:id="rId28"/>
    <p:sldId id="268" r:id="rId29"/>
    <p:sldId id="270" r:id="rId30"/>
    <p:sldId id="272" r:id="rId31"/>
    <p:sldId id="293" r:id="rId32"/>
    <p:sldId id="294" r:id="rId33"/>
  </p:sldIdLst>
  <p:sldSz cx="9144000" cy="6858000" type="screen4x3"/>
  <p:notesSz cx="6858000" cy="9144000"/>
  <p:custShowLst>
    <p:custShow name="Presentazione personalizzata 1" id="0">
      <p:sldLst>
        <p:sld r:id="rId3"/>
        <p:sld r:id="rId2"/>
        <p:sld r:id="rId4"/>
        <p:sld r:id="rId5"/>
        <p:sld r:id="rId6"/>
        <p:sld r:id="rId7"/>
        <p:sld r:id="rId8"/>
        <p:sld r:id="rId9"/>
        <p:sld r:id="rId10"/>
        <p:sld r:id="rId11"/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  <p:sld r:id="rId31"/>
        <p:sld r:id="rId32"/>
      </p:sldLst>
    </p:custShow>
  </p:custShow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65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39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79D126-AFC8-41D9-A122-7FD984970993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55558C-8658-4C26-919C-57B23871BD48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33799946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598416-93D1-4222-A346-9378F9273E2D}" type="slidenum">
              <a:rPr lang="it-IT" smtClean="0"/>
              <a:pPr/>
              <a:t>29</a:t>
            </a:fld>
            <a:endParaRPr lang="it-IT"/>
          </a:p>
        </p:txBody>
      </p:sp>
    </p:spTree>
    <p:extLst>
      <p:ext uri="{BB962C8B-B14F-4D97-AF65-F5344CB8AC3E}">
        <p14:creationId xmlns="" xmlns:p14="http://schemas.microsoft.com/office/powerpoint/2010/main" val="16600995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531A3-DD21-4C9F-8D5D-D328AE76BB74}" type="datetimeFigureOut">
              <a:rPr lang="it-IT" smtClean="0"/>
              <a:pPr/>
              <a:t>20/04/2018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FC63E-B5E0-4E05-BD73-89FD5A5926D2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microsoft.com/office/2007/relationships/media" Target="../media/media1.m4a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m4a"/><Relationship Id="rId1" Type="http://schemas.openxmlformats.org/officeDocument/2006/relationships/tags" Target="../tags/tag11.xml"/><Relationship Id="rId6" Type="http://schemas.openxmlformats.org/officeDocument/2006/relationships/image" Target="../media/image10.png"/><Relationship Id="rId5" Type="http://schemas.microsoft.com/office/2007/relationships/media" Target="../media/media7.m4a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m4a"/><Relationship Id="rId1" Type="http://schemas.openxmlformats.org/officeDocument/2006/relationships/tags" Target="../tags/tag14.xml"/><Relationship Id="rId6" Type="http://schemas.openxmlformats.org/officeDocument/2006/relationships/image" Target="../media/image20.png"/><Relationship Id="rId5" Type="http://schemas.microsoft.com/office/2007/relationships/media" Target="../media/media8.m4a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openxmlformats.org/officeDocument/2006/relationships/tags" Target="../tags/tag2.xml"/><Relationship Id="rId5" Type="http://schemas.openxmlformats.org/officeDocument/2006/relationships/image" Target="../media/image3.png"/><Relationship Id="rId4" Type="http://schemas.microsoft.com/office/2007/relationships/media" Target="../media/media2.mp3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9.m4a"/><Relationship Id="rId6" Type="http://schemas.openxmlformats.org/officeDocument/2006/relationships/image" Target="../media/image29.png"/><Relationship Id="rId5" Type="http://schemas.microsoft.com/office/2007/relationships/media" Target="../media/media9.m4a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0.m4a"/><Relationship Id="rId1" Type="http://schemas.openxmlformats.org/officeDocument/2006/relationships/tags" Target="../tags/tag17.xml"/><Relationship Id="rId6" Type="http://schemas.openxmlformats.org/officeDocument/2006/relationships/image" Target="../media/image10.png"/><Relationship Id="rId5" Type="http://schemas.microsoft.com/office/2007/relationships/media" Target="../media/media10.m4a"/><Relationship Id="rId4" Type="http://schemas.openxmlformats.org/officeDocument/2006/relationships/image" Target="../media/image3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microsoft.com/office/2007/relationships/media" Target="../media/media3.m4a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openxmlformats.org/officeDocument/2006/relationships/tags" Target="../tags/tag20.xml"/><Relationship Id="rId6" Type="http://schemas.openxmlformats.org/officeDocument/2006/relationships/image" Target="../media/image10.png"/><Relationship Id="rId5" Type="http://schemas.microsoft.com/office/2007/relationships/media" Target="../media/media11.m4a"/><Relationship Id="rId4" Type="http://schemas.openxmlformats.org/officeDocument/2006/relationships/image" Target="../media/image38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4a"/><Relationship Id="rId1" Type="http://schemas.openxmlformats.org/officeDocument/2006/relationships/tags" Target="../tags/tag4.xml"/><Relationship Id="rId6" Type="http://schemas.openxmlformats.org/officeDocument/2006/relationships/image" Target="../media/image7.png"/><Relationship Id="rId5" Type="http://schemas.microsoft.com/office/2007/relationships/media" Target="../media/media4.m4a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openxmlformats.org/officeDocument/2006/relationships/tags" Target="../tags/tag6.xml"/><Relationship Id="rId6" Type="http://schemas.openxmlformats.org/officeDocument/2006/relationships/image" Target="../media/image10.png"/><Relationship Id="rId5" Type="http://schemas.microsoft.com/office/2007/relationships/media" Target="../media/media5.m4a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microsoft.com/office/2007/relationships/media" Target="../media/media6.m4a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 idx="4294967295"/>
          </p:nvPr>
        </p:nvSpPr>
        <p:spPr>
          <a:xfrm>
            <a:off x="251520" y="2564904"/>
            <a:ext cx="8748464" cy="1368152"/>
          </a:xfrm>
          <a:ln>
            <a:noFill/>
          </a:ln>
        </p:spPr>
        <p:txBody>
          <a:bodyPr>
            <a:prstTxWarp prst="textArchUp">
              <a:avLst/>
            </a:prstTxWarp>
            <a:noAutofit/>
          </a:bodyPr>
          <a:lstStyle/>
          <a:p>
            <a:pPr algn="ctr"/>
            <a:r>
              <a:rPr lang="it-IT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IL MEMORIALE DELLA SHOAH DI </a:t>
            </a:r>
            <a:br>
              <a:rPr lang="it-IT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it-IT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MILANO</a:t>
            </a:r>
            <a:br>
              <a:rPr lang="it-IT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</a:br>
            <a:r>
              <a:rPr lang="it-IT" sz="400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Arial Black" pitchFamily="34" charset="0"/>
              </a:rPr>
              <a:t> ( BINARIO 21)</a:t>
            </a:r>
            <a:endParaRPr lang="it-IT" sz="4000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Segnale acust. registr.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971600" y="6021288"/>
            <a:ext cx="592832" cy="59283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915816" y="6207612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smtClean="0">
                <a:solidFill>
                  <a:srgbClr val="FF0000"/>
                </a:solidFill>
              </a:rPr>
              <a:t>26 MARZO 2018</a:t>
            </a:r>
            <a:endParaRPr lang="it-IT" sz="3200" b="1" dirty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595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5896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10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66007" y="-171400"/>
            <a:ext cx="9961765" cy="7471325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0" y="4857760"/>
            <a:ext cx="42148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Il </a:t>
            </a:r>
            <a:endParaRPr lang="it-IT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2928926" y="214290"/>
            <a:ext cx="3143272" cy="1077218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B0F0"/>
                </a:solidFill>
              </a:rPr>
              <a:t>ASCENSORE MONTAVAGONI</a:t>
            </a:r>
            <a:endParaRPr lang="it-IT" sz="3200" b="1" dirty="0">
              <a:solidFill>
                <a:srgbClr val="00B0F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4734342"/>
            <a:ext cx="4714876" cy="212365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200" dirty="0" smtClean="0"/>
              <a:t>Il carro-vagone posizionato su un </a:t>
            </a:r>
            <a:r>
              <a:rPr lang="it-IT" sz="2200" b="1" dirty="0" smtClean="0"/>
              <a:t>carrello traslatore </a:t>
            </a:r>
            <a:r>
              <a:rPr lang="it-IT" sz="2200" dirty="0" smtClean="0"/>
              <a:t>veniva messo su un </a:t>
            </a:r>
            <a:r>
              <a:rPr lang="it-IT" sz="2200" b="1" dirty="0" smtClean="0"/>
              <a:t>ascensore </a:t>
            </a:r>
            <a:r>
              <a:rPr lang="it-IT" sz="2200" b="1" dirty="0" err="1" smtClean="0"/>
              <a:t>montavagoni</a:t>
            </a:r>
            <a:r>
              <a:rPr lang="it-IT" sz="2200" b="1" dirty="0" smtClean="0"/>
              <a:t> </a:t>
            </a:r>
            <a:r>
              <a:rPr lang="it-IT" sz="2200" dirty="0" smtClean="0"/>
              <a:t>e sollevato fino a raggiungere il binario all’aria aperta. </a:t>
            </a:r>
          </a:p>
          <a:p>
            <a:r>
              <a:rPr lang="it-IT" sz="2200" dirty="0" smtClean="0"/>
              <a:t>Lì i carri venivano agganciati ad un locomotore.</a:t>
            </a:r>
            <a:endParaRPr lang="it-IT" sz="2200" dirty="0"/>
          </a:p>
        </p:txBody>
      </p:sp>
    </p:spTree>
    <p:custDataLst>
      <p:tags r:id="rId1"/>
    </p:custDataLst>
  </p:cSld>
  <p:clrMapOvr>
    <a:masterClrMapping/>
  </p:clrMapOvr>
  <p:transition advTm="1416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30 01 19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4535"/>
            <a:ext cx="9322579" cy="6996558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428596" y="5643578"/>
            <a:ext cx="8136904" cy="8572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smtClean="0">
                <a:solidFill>
                  <a:schemeClr val="tx1"/>
                </a:solidFill>
              </a:rPr>
              <a:t>Convoglio con cui partirono   </a:t>
            </a:r>
            <a:r>
              <a:rPr lang="it-IT" sz="2800" b="1" dirty="0" smtClean="0">
                <a:solidFill>
                  <a:schemeClr val="tx1"/>
                </a:solidFill>
              </a:rPr>
              <a:t>LILIANA SEGRE e SUO PADRE</a:t>
            </a:r>
            <a:r>
              <a:rPr lang="it-IT" b="1" dirty="0" smtClean="0">
                <a:solidFill>
                  <a:schemeClr val="tx1"/>
                </a:solidFill>
              </a:rPr>
              <a:t>.</a:t>
            </a:r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57158" y="285728"/>
            <a:ext cx="87868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LAPIDI DELLE PARTENZE</a:t>
            </a:r>
            <a:endParaRPr lang="it-IT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Nuova registrazione 7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839200" y="628652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501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0" grpId="0" animBg="1"/>
    </p:bldLst>
  </p:timing>
  <p:extLst mod="1">
    <p:ext uri="{E180D4A7-C9FB-4DFB-919C-405C955672EB}">
      <p14:showEvtLst xmlns="" xmlns:p14="http://schemas.microsoft.com/office/powerpoint/2010/main">
        <p14:playEvt time="1299" objId="5"/>
        <p14:stopEvt time="13529" objId="5"/>
      </p14:showEvtLst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4076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251520" y="5229200"/>
            <a:ext cx="8640960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>
                <a:solidFill>
                  <a:schemeClr val="tx1"/>
                </a:solidFill>
              </a:rPr>
              <a:t>Il </a:t>
            </a:r>
            <a:r>
              <a:rPr lang="it-IT" b="1" i="1" u="sng" dirty="0">
                <a:solidFill>
                  <a:schemeClr val="tx1"/>
                </a:solidFill>
              </a:rPr>
              <a:t>campo di Fossoli </a:t>
            </a:r>
            <a:r>
              <a:rPr lang="it-IT" b="1" dirty="0">
                <a:solidFill>
                  <a:schemeClr val="tx1"/>
                </a:solidFill>
              </a:rPr>
              <a:t>nacque come campo di prigionia e concentramento situato nell'omonima località dell'Emilia-Romagna. Fu successivamente utilizzato dalla Repubblica Sociale Italiana e quindi direttamente dalle SS come principale campo di concentramento e transito per la deportazione, in Germania, di ebrei e oppositori politici.</a:t>
            </a:r>
          </a:p>
        </p:txBody>
      </p:sp>
    </p:spTree>
    <p:custDataLst>
      <p:tags r:id="rId1"/>
    </p:custDataLst>
  </p:cSld>
  <p:clrMapOvr>
    <a:masterClrMapping/>
  </p:clrMapOvr>
  <p:transition advTm="1976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magin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188640"/>
            <a:ext cx="10887967" cy="638132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489950972"/>
      </p:ext>
    </p:extLst>
  </p:cSld>
  <p:clrMapOvr>
    <a:masterClrMapping/>
  </p:clrMapOvr>
  <p:transition advTm="2877">
    <p:wipe/>
  </p:transition>
  <p:timing>
    <p:tnLst>
      <p:par>
        <p:cTn id="1" dur="indefinite" restart="never" nodeType="tmRoot"/>
      </p:par>
    </p:tn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08 03 194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4683" y="79883"/>
            <a:ext cx="9144000" cy="431673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0" y="4396617"/>
            <a:ext cx="9144000" cy="24482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i="1" u="sng" dirty="0" smtClean="0">
                <a:solidFill>
                  <a:schemeClr val="tx1"/>
                </a:solidFill>
              </a:rPr>
              <a:t>Il campo </a:t>
            </a:r>
            <a:r>
              <a:rPr lang="it-IT" b="1" i="1" u="sng" dirty="0">
                <a:solidFill>
                  <a:schemeClr val="tx1"/>
                </a:solidFill>
              </a:rPr>
              <a:t>di concentramento di Mauthausen</a:t>
            </a:r>
            <a:r>
              <a:rPr lang="it-IT" b="1" dirty="0">
                <a:solidFill>
                  <a:schemeClr val="tx1"/>
                </a:solidFill>
              </a:rPr>
              <a:t>, denominato </a:t>
            </a:r>
            <a:r>
              <a:rPr lang="it-IT" b="1" i="1" u="sng" dirty="0">
                <a:solidFill>
                  <a:schemeClr val="tx1"/>
                </a:solidFill>
              </a:rPr>
              <a:t>campo di concentramento di</a:t>
            </a:r>
            <a:r>
              <a:rPr lang="it-IT" b="1" dirty="0">
                <a:solidFill>
                  <a:schemeClr val="tx1"/>
                </a:solidFill>
              </a:rPr>
              <a:t> </a:t>
            </a:r>
            <a:r>
              <a:rPr lang="it-IT" b="1" i="1" u="sng" dirty="0" err="1" smtClean="0">
                <a:solidFill>
                  <a:schemeClr val="tx1"/>
                </a:solidFill>
              </a:rPr>
              <a:t>Mauthausen-Gusen</a:t>
            </a:r>
            <a:r>
              <a:rPr lang="it-IT" b="1" i="1" u="sng" dirty="0" smtClean="0">
                <a:solidFill>
                  <a:schemeClr val="tx1"/>
                </a:solidFill>
              </a:rPr>
              <a:t>,</a:t>
            </a:r>
            <a:r>
              <a:rPr lang="it-IT" b="1" dirty="0">
                <a:solidFill>
                  <a:schemeClr val="tx1"/>
                </a:solidFill>
              </a:rPr>
              <a:t> dall'estate del </a:t>
            </a:r>
            <a:r>
              <a:rPr lang="it-IT" b="1" dirty="0" smtClean="0">
                <a:solidFill>
                  <a:schemeClr val="tx1"/>
                </a:solidFill>
              </a:rPr>
              <a:t>1940 </a:t>
            </a:r>
            <a:r>
              <a:rPr lang="it-IT" b="1" dirty="0" smtClean="0">
                <a:solidFill>
                  <a:schemeClr val="tx1"/>
                </a:solidFill>
              </a:rPr>
              <a:t>era </a:t>
            </a:r>
            <a:r>
              <a:rPr lang="it-IT" b="1" dirty="0">
                <a:solidFill>
                  <a:schemeClr val="tx1"/>
                </a:solidFill>
              </a:rPr>
              <a:t>un lager nazista, una fortezza in pietra </a:t>
            </a:r>
            <a:r>
              <a:rPr lang="it-IT" b="1" dirty="0" smtClean="0">
                <a:solidFill>
                  <a:schemeClr val="tx1"/>
                </a:solidFill>
              </a:rPr>
              <a:t>in </a:t>
            </a:r>
            <a:r>
              <a:rPr lang="it-IT" b="1" dirty="0">
                <a:solidFill>
                  <a:schemeClr val="tx1"/>
                </a:solidFill>
              </a:rPr>
              <a:t>cima a una collina sovrastante la piccola cittadina di </a:t>
            </a:r>
            <a:r>
              <a:rPr lang="it-IT" b="1" dirty="0" smtClean="0">
                <a:solidFill>
                  <a:schemeClr val="tx1"/>
                </a:solidFill>
              </a:rPr>
              <a:t>Mauthausen</a:t>
            </a:r>
            <a:r>
              <a:rPr lang="it-IT" b="1" dirty="0">
                <a:solidFill>
                  <a:schemeClr val="tx1"/>
                </a:solidFill>
              </a:rPr>
              <a:t>.</a:t>
            </a:r>
          </a:p>
          <a:p>
            <a:r>
              <a:rPr lang="it-IT" b="1" dirty="0">
                <a:solidFill>
                  <a:schemeClr val="tx1"/>
                </a:solidFill>
              </a:rPr>
              <a:t>Considerato impropriamente come semplice campo di lavoro, fu di fatto, fra tutti i campi nazisti, «il solo campo di concentramento classificato di "classe 3" (come campo di punizione e di annientamento attraverso il lavoro</a:t>
            </a:r>
            <a:r>
              <a:rPr lang="it-IT" b="1" dirty="0" smtClean="0">
                <a:solidFill>
                  <a:schemeClr val="tx1"/>
                </a:solidFill>
              </a:rPr>
              <a:t>)». </a:t>
            </a:r>
            <a:r>
              <a:rPr lang="it-IT" b="1" dirty="0">
                <a:solidFill>
                  <a:schemeClr val="tx1"/>
                </a:solidFill>
              </a:rPr>
              <a:t>Vi si attuò lo sterminio soprattutto attraverso il lavoro forzato nella vicina cava di </a:t>
            </a:r>
            <a:r>
              <a:rPr lang="it-IT" b="1" dirty="0" smtClean="0">
                <a:solidFill>
                  <a:schemeClr val="tx1"/>
                </a:solidFill>
              </a:rPr>
              <a:t>granito, </a:t>
            </a:r>
            <a:r>
              <a:rPr lang="it-IT" b="1" dirty="0">
                <a:solidFill>
                  <a:schemeClr val="tx1"/>
                </a:solidFill>
              </a:rPr>
              <a:t>e la consunzione per denutrizione e stenti, pur essendo presenti anche alcune piccole camere a </a:t>
            </a:r>
            <a:r>
              <a:rPr lang="it-IT" b="1" dirty="0" smtClean="0">
                <a:solidFill>
                  <a:schemeClr val="tx1"/>
                </a:solidFill>
              </a:rPr>
              <a:t>gas.</a:t>
            </a:r>
            <a:endParaRPr lang="it-IT" b="1" dirty="0">
              <a:solidFill>
                <a:schemeClr val="tx1"/>
              </a:solidFill>
            </a:endParaRPr>
          </a:p>
          <a:p>
            <a:endParaRPr lang="it-IT" b="1" dirty="0">
              <a:solidFill>
                <a:schemeClr val="tx1"/>
              </a:solidFill>
            </a:endParaRPr>
          </a:p>
        </p:txBody>
      </p:sp>
      <p:pic>
        <p:nvPicPr>
          <p:cNvPr id="5" name="Nuova registrazione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179512" y="94603"/>
            <a:ext cx="304800" cy="304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="" xmlns:p14="http://schemas.microsoft.com/office/powerpoint/2010/main" val="2842275175"/>
      </p:ext>
    </p:extLst>
  </p:cSld>
  <p:clrMapOvr>
    <a:masterClrMapping/>
  </p:clrMapOvr>
  <p:transition advTm="3666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" grpId="0" animBg="1"/>
    </p:bldLst>
  </p:timing>
  <p:extLst mod="1">
    <p:ext uri="{E180D4A7-C9FB-4DFB-919C-405C955672EB}">
      <p14:showEvtLst xmlns="" xmlns:p14="http://schemas.microsoft.com/office/powerpoint/2010/main">
        <p14:playEvt time="1313" objId="5"/>
      </p14:showEvtLst>
    </p:ext>
  </p:extLs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1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5739256"/>
      </p:ext>
    </p:extLst>
  </p:cSld>
  <p:clrMapOvr>
    <a:masterClrMapping/>
  </p:clrMapOvr>
  <p:transition advTm="2787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550" b="15350"/>
          <a:stretch/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46635406"/>
      </p:ext>
    </p:extLst>
  </p:cSld>
  <p:clrMapOvr>
    <a:masterClrMapping/>
  </p:clrMapOvr>
  <p:transition advTm="2812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37298009"/>
      </p:ext>
    </p:extLst>
  </p:cSld>
  <p:clrMapOvr>
    <a:masterClrMapping/>
  </p:clrMapOvr>
  <p:transition advTm="2656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</p:spPr>
      </p:pic>
    </p:spTree>
    <p:extLst>
      <p:ext uri="{BB962C8B-B14F-4D97-AF65-F5344CB8AC3E}">
        <p14:creationId xmlns="" xmlns:p14="http://schemas.microsoft.com/office/powerpoint/2010/main" val="3557613110"/>
      </p:ext>
    </p:extLst>
  </p:cSld>
  <p:clrMapOvr>
    <a:masterClrMapping/>
  </p:clrMapOvr>
  <p:transition advTm="2098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822803267"/>
      </p:ext>
    </p:extLst>
  </p:cSld>
  <p:clrMapOvr>
    <a:masterClrMapping/>
  </p:clrMapOvr>
  <p:transition advTm="2368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0" y="500042"/>
            <a:ext cx="885828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“CHI SALVA UNA VITA SALVA IL MONDO INTERO”…</a:t>
            </a:r>
            <a:br>
              <a:rPr lang="it-IT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it-IT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(detto del Talmud) </a:t>
            </a:r>
          </a:p>
          <a:p>
            <a:pPr algn="ctr"/>
            <a:endParaRPr lang="it-IT" sz="4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it-IT" sz="4400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it-IT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…“MA ANCHE CHI RACCONTA LA PROPRIA VITA PUO’ CONTRIBUIRE A SALVARLO”</a:t>
            </a:r>
            <a:br>
              <a:rPr lang="it-IT" sz="4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it-IT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(Ferruccio de </a:t>
            </a:r>
            <a:r>
              <a:rPr lang="it-IT" sz="28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Bortoli</a:t>
            </a:r>
            <a:r>
              <a:rPr lang="it-IT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)</a:t>
            </a:r>
            <a:endParaRPr lang="it-IT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Musica triste - Musica per piange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228923" y="6021288"/>
            <a:ext cx="609600" cy="609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284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1818" numSld="999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  <p:extLst mod="1">
    <p:ext uri="{E180D4A7-C9FB-4DFB-919C-405C955672EB}">
      <p14:showEvtLst xmlns="" xmlns:p14="http://schemas.microsoft.com/office/powerpoint/2010/main">
        <p14:playEvt time="3882" objId="3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805264"/>
          </a:xfrm>
        </p:spPr>
      </p:pic>
      <p:sp>
        <p:nvSpPr>
          <p:cNvPr id="6" name="Rettangolo 5"/>
          <p:cNvSpPr/>
          <p:nvPr/>
        </p:nvSpPr>
        <p:spPr>
          <a:xfrm>
            <a:off x="53752" y="5048220"/>
            <a:ext cx="9036496" cy="178387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>
                <a:solidFill>
                  <a:schemeClr val="tx1"/>
                </a:solidFill>
              </a:rPr>
              <a:t>Il campo </a:t>
            </a:r>
            <a:r>
              <a:rPr lang="it-IT" b="1" dirty="0" smtClean="0">
                <a:solidFill>
                  <a:schemeClr val="tx1"/>
                </a:solidFill>
              </a:rPr>
              <a:t>di </a:t>
            </a:r>
            <a:r>
              <a:rPr lang="it-IT" b="1" dirty="0">
                <a:solidFill>
                  <a:schemeClr val="tx1"/>
                </a:solidFill>
              </a:rPr>
              <a:t>Bergen-</a:t>
            </a:r>
            <a:r>
              <a:rPr lang="it-IT" b="1" dirty="0" err="1">
                <a:solidFill>
                  <a:schemeClr val="tx1"/>
                </a:solidFill>
              </a:rPr>
              <a:t>Belsen</a:t>
            </a:r>
            <a:r>
              <a:rPr lang="it-IT" b="1" dirty="0">
                <a:solidFill>
                  <a:schemeClr val="tx1"/>
                </a:solidFill>
              </a:rPr>
              <a:t> era un campo di concentramento nazista situato nella bassa Sassonia, a sud-est della cittadina di Bergen. Adibito fino al 1943 unicamente a campo per prigionieri di guerra, negli anni che seguirono </a:t>
            </a:r>
            <a:r>
              <a:rPr lang="it-IT" b="1" dirty="0" smtClean="0">
                <a:solidFill>
                  <a:schemeClr val="tx1"/>
                </a:solidFill>
              </a:rPr>
              <a:t> diventò un lager per internati </a:t>
            </a:r>
            <a:r>
              <a:rPr lang="it-IT" b="1" dirty="0">
                <a:solidFill>
                  <a:schemeClr val="tx1"/>
                </a:solidFill>
              </a:rPr>
              <a:t>anche ebrei, criminali comuni, prigionieri politici, zingari, testimoni di Geova e omosessuali. I prigionieri russi furono isolati in una apposita sezione del campo. Tra il 1943 e il 1945 circa 50 000 persone morirono nel </a:t>
            </a:r>
            <a:r>
              <a:rPr lang="it-IT" b="1" dirty="0" smtClean="0">
                <a:solidFill>
                  <a:schemeClr val="tx1"/>
                </a:solidFill>
              </a:rPr>
              <a:t>campo.</a:t>
            </a:r>
            <a:endParaRPr lang="it-IT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915485355"/>
      </p:ext>
    </p:extLst>
  </p:cSld>
  <p:clrMapOvr>
    <a:masterClrMapping/>
  </p:clrMapOvr>
  <p:transition advTm="23607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2" name="Immagine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9532" y="5157192"/>
            <a:ext cx="8424936" cy="1443077"/>
          </a:xfrm>
          <a:prstGeom prst="rect">
            <a:avLst/>
          </a:prstGeom>
        </p:spPr>
      </p:pic>
      <p:pic>
        <p:nvPicPr>
          <p:cNvPr id="5" name="Nuova registrazione 8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748464" y="260648"/>
            <a:ext cx="232792" cy="23279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8608473"/>
      </p:ext>
    </p:extLst>
  </p:cSld>
  <p:clrMapOvr>
    <a:masterClrMapping/>
  </p:clrMapOvr>
  <p:transition advTm="1672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="" xmlns:p14="http://schemas.microsoft.com/office/powerpoint/2010/main">
        <p14:playEvt time="1" objId="5"/>
        <p14:stopEvt time="8892" objId="5"/>
      </p14:showEvtLst>
    </p:ext>
  </p:extLs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592"/>
            <a:ext cx="9144000" cy="6858000"/>
          </a:xfrm>
        </p:spPr>
      </p:pic>
    </p:spTree>
    <p:extLst>
      <p:ext uri="{BB962C8B-B14F-4D97-AF65-F5344CB8AC3E}">
        <p14:creationId xmlns="" xmlns:p14="http://schemas.microsoft.com/office/powerpoint/2010/main" val="1187804569"/>
      </p:ext>
    </p:extLst>
  </p:cSld>
  <p:clrMapOvr>
    <a:masterClrMapping/>
  </p:clrMapOvr>
  <p:transition advTm="2459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0272"/>
          <a:stretch/>
        </p:blipFill>
        <p:spPr>
          <a:xfrm>
            <a:off x="-17150" y="0"/>
            <a:ext cx="9161150" cy="5544388"/>
          </a:xfrm>
        </p:spPr>
      </p:pic>
      <p:sp>
        <p:nvSpPr>
          <p:cNvPr id="5" name="Rettangolo 4"/>
          <p:cNvSpPr/>
          <p:nvPr/>
        </p:nvSpPr>
        <p:spPr>
          <a:xfrm>
            <a:off x="0" y="5534472"/>
            <a:ext cx="9143999" cy="13235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>
                <a:solidFill>
                  <a:schemeClr val="tx1"/>
                </a:solidFill>
              </a:rPr>
              <a:t>Il campo </a:t>
            </a:r>
            <a:r>
              <a:rPr lang="it-IT" b="1" dirty="0">
                <a:solidFill>
                  <a:schemeClr val="tx1"/>
                </a:solidFill>
              </a:rPr>
              <a:t>di transito di Bolzano  </a:t>
            </a:r>
            <a:r>
              <a:rPr lang="it-IT" b="1" dirty="0" smtClean="0">
                <a:solidFill>
                  <a:schemeClr val="tx1"/>
                </a:solidFill>
              </a:rPr>
              <a:t>fu </a:t>
            </a:r>
            <a:r>
              <a:rPr lang="it-IT" b="1" dirty="0">
                <a:solidFill>
                  <a:schemeClr val="tx1"/>
                </a:solidFill>
              </a:rPr>
              <a:t>un campo di concentramento nazista </a:t>
            </a:r>
            <a:r>
              <a:rPr lang="it-IT" b="1" dirty="0" smtClean="0">
                <a:solidFill>
                  <a:schemeClr val="tx1"/>
                </a:solidFill>
              </a:rPr>
              <a:t>attivo dall'estate </a:t>
            </a:r>
            <a:r>
              <a:rPr lang="it-IT" b="1" dirty="0">
                <a:solidFill>
                  <a:schemeClr val="tx1"/>
                </a:solidFill>
              </a:rPr>
              <a:t>del 1944 alla fine del secondo conflitto mondiale. Prima di questa data era già in essere dal </a:t>
            </a:r>
            <a:r>
              <a:rPr lang="it-IT" b="1" dirty="0" smtClean="0">
                <a:solidFill>
                  <a:schemeClr val="tx1"/>
                </a:solidFill>
              </a:rPr>
              <a:t>1942 come </a:t>
            </a:r>
            <a:r>
              <a:rPr lang="it-IT" b="1" dirty="0">
                <a:solidFill>
                  <a:schemeClr val="tx1"/>
                </a:solidFill>
              </a:rPr>
              <a:t>lager per prigionieri di </a:t>
            </a:r>
            <a:r>
              <a:rPr lang="it-IT" b="1" dirty="0" smtClean="0">
                <a:solidFill>
                  <a:schemeClr val="tx1"/>
                </a:solidFill>
              </a:rPr>
              <a:t>guerra alleati</a:t>
            </a:r>
            <a:r>
              <a:rPr lang="it-IT" b="1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it-IT" b="1" dirty="0" smtClean="0"/>
              <a:t>l</a:t>
            </a:r>
            <a:endParaRPr lang="it-IT" b="1" dirty="0">
              <a:solidFill>
                <a:schemeClr val="tx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582161372"/>
      </p:ext>
    </p:extLst>
  </p:cSld>
  <p:clrMapOvr>
    <a:masterClrMapping/>
  </p:clrMapOvr>
  <p:transition advTm="1330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7736"/>
          <a:stretch/>
        </p:blipFill>
        <p:spPr>
          <a:xfrm>
            <a:off x="-1" y="0"/>
            <a:ext cx="9117807" cy="6858000"/>
          </a:xfrm>
        </p:spPr>
      </p:pic>
    </p:spTree>
    <p:extLst>
      <p:ext uri="{BB962C8B-B14F-4D97-AF65-F5344CB8AC3E}">
        <p14:creationId xmlns="" xmlns:p14="http://schemas.microsoft.com/office/powerpoint/2010/main" val="199068889"/>
      </p:ext>
    </p:extLst>
  </p:cSld>
  <p:clrMapOvr>
    <a:masterClrMapping/>
  </p:clrMapOvr>
  <p:transition advTm="3577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499"/>
          <a:stretch/>
        </p:blipFill>
        <p:spPr>
          <a:xfrm>
            <a:off x="0" y="13182"/>
            <a:ext cx="9144000" cy="6844818"/>
          </a:xfrm>
        </p:spPr>
      </p:pic>
    </p:spTree>
    <p:extLst>
      <p:ext uri="{BB962C8B-B14F-4D97-AF65-F5344CB8AC3E}">
        <p14:creationId xmlns="" xmlns:p14="http://schemas.microsoft.com/office/powerpoint/2010/main" val="1335135390"/>
      </p:ext>
    </p:extLst>
  </p:cSld>
  <p:clrMapOvr>
    <a:masterClrMapping/>
  </p:clrMapOvr>
  <p:transition advTm="2019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3454"/>
          <a:stretch/>
        </p:blipFill>
        <p:spPr>
          <a:xfrm>
            <a:off x="0" y="23638"/>
            <a:ext cx="9144000" cy="6834362"/>
          </a:xfrm>
        </p:spPr>
      </p:pic>
    </p:spTree>
    <p:extLst>
      <p:ext uri="{BB962C8B-B14F-4D97-AF65-F5344CB8AC3E}">
        <p14:creationId xmlns="" xmlns:p14="http://schemas.microsoft.com/office/powerpoint/2010/main" val="1106236576"/>
      </p:ext>
    </p:extLst>
  </p:cSld>
  <p:clrMapOvr>
    <a:masterClrMapping/>
  </p:clrMapOvr>
  <p:transition advTm="2471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pPr algn="ctr"/>
            <a:r>
              <a:rPr lang="it-IT" dirty="0" smtClean="0"/>
              <a:t> </a:t>
            </a:r>
            <a:r>
              <a:rPr lang="it-IT" b="1" dirty="0" smtClean="0">
                <a:solidFill>
                  <a:srgbClr val="FF0000"/>
                </a:solidFill>
              </a:rPr>
              <a:t>Muro dell’INDIFFERENZA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4" name="Segnaposto contenuto 3" descr="P112060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813230" y="980728"/>
            <a:ext cx="7460332" cy="5234055"/>
          </a:xfrm>
        </p:spPr>
      </p:pic>
      <p:pic>
        <p:nvPicPr>
          <p:cNvPr id="5" name="Nuova registrazione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643966" y="635795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858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  <p:extLst mod="1">
    <p:ext uri="{E180D4A7-C9FB-4DFB-919C-405C955672EB}">
      <p14:showEvtLst xmlns="" xmlns:p14="http://schemas.microsoft.com/office/powerpoint/2010/main">
        <p14:playEvt time="3426" objId="5"/>
      </p14:showEvtLst>
    </p:ext>
  </p:extLs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5880" y="-171400"/>
            <a:ext cx="9953188" cy="746489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2928926" y="428604"/>
            <a:ext cx="3643338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00B0F0"/>
                </a:solidFill>
              </a:rPr>
              <a:t>LUOGO </a:t>
            </a:r>
            <a:r>
              <a:rPr lang="it-IT" sz="3600" b="1" dirty="0" err="1" smtClean="0">
                <a:solidFill>
                  <a:srgbClr val="00B0F0"/>
                </a:solidFill>
              </a:rPr>
              <a:t>DI</a:t>
            </a:r>
            <a:r>
              <a:rPr lang="it-IT" sz="3600" b="1" dirty="0" smtClean="0">
                <a:solidFill>
                  <a:srgbClr val="00B0F0"/>
                </a:solidFill>
              </a:rPr>
              <a:t> RIFLESSIONE</a:t>
            </a:r>
            <a:endParaRPr lang="it-IT" sz="3600" b="1" dirty="0">
              <a:solidFill>
                <a:srgbClr val="00B0F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79512" y="4437112"/>
            <a:ext cx="3357554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000" dirty="0" smtClean="0"/>
              <a:t>Attraverso una rampa si accede al </a:t>
            </a:r>
            <a:r>
              <a:rPr lang="it-IT" sz="2000" b="1" dirty="0" smtClean="0"/>
              <a:t>LUOGO </a:t>
            </a:r>
            <a:r>
              <a:rPr lang="it-IT" sz="2000" b="1" dirty="0" err="1" smtClean="0"/>
              <a:t>DI</a:t>
            </a:r>
            <a:r>
              <a:rPr lang="it-IT" sz="2000" b="1" dirty="0" smtClean="0"/>
              <a:t> RIFLESSIONE</a:t>
            </a:r>
            <a:r>
              <a:rPr lang="it-IT" sz="2000" dirty="0" smtClean="0"/>
              <a:t>, spazio a sezione tronco-conica nel quale è possibile sostare, pensare e pregare.</a:t>
            </a:r>
            <a:endParaRPr lang="it-IT" sz="2000" dirty="0"/>
          </a:p>
        </p:txBody>
      </p:sp>
    </p:spTree>
    <p:custDataLst>
      <p:tags r:id="rId1"/>
    </p:custDataLst>
  </p:cSld>
  <p:clrMapOvr>
    <a:masterClrMapping/>
  </p:clrMapOvr>
  <p:transition advTm="20688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51520" y="260648"/>
            <a:ext cx="3143272" cy="120032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rgbClr val="00B0F0"/>
                </a:solidFill>
              </a:rPr>
              <a:t>LUOGO </a:t>
            </a:r>
            <a:r>
              <a:rPr lang="it-IT" sz="3600" b="1" dirty="0" err="1" smtClean="0">
                <a:solidFill>
                  <a:srgbClr val="00B0F0"/>
                </a:solidFill>
              </a:rPr>
              <a:t>DI</a:t>
            </a:r>
            <a:r>
              <a:rPr lang="it-IT" sz="3600" b="1" dirty="0" smtClean="0">
                <a:solidFill>
                  <a:srgbClr val="00B0F0"/>
                </a:solidFill>
              </a:rPr>
              <a:t> RIFLESSIONE</a:t>
            </a:r>
            <a:endParaRPr lang="it-IT" sz="3600" b="1" dirty="0">
              <a:solidFill>
                <a:srgbClr val="00B0F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4919008"/>
            <a:ext cx="2714612" cy="193899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400" dirty="0" smtClean="0"/>
              <a:t>All’interno c’è un </a:t>
            </a:r>
            <a:r>
              <a:rPr lang="it-IT" sz="2400" b="1" dirty="0" smtClean="0"/>
              <a:t>foro</a:t>
            </a:r>
            <a:r>
              <a:rPr lang="it-IT" sz="2400" dirty="0" smtClean="0"/>
              <a:t> che permette alla luce di entrare e rappresenta la </a:t>
            </a:r>
            <a:r>
              <a:rPr lang="it-IT" sz="2400" b="1" dirty="0" smtClean="0"/>
              <a:t>speranza</a:t>
            </a:r>
            <a:r>
              <a:rPr lang="it-IT" sz="2400" dirty="0" smtClean="0"/>
              <a:t>.</a:t>
            </a:r>
            <a:endParaRPr lang="it-IT" sz="2400" dirty="0"/>
          </a:p>
        </p:txBody>
      </p:sp>
    </p:spTree>
    <p:custDataLst>
      <p:tags r:id="rId1"/>
    </p:custDataLst>
  </p:cSld>
  <p:clrMapOvr>
    <a:masterClrMapping/>
  </p:clrMapOvr>
  <p:transition advTm="1184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42844" y="357166"/>
            <a:ext cx="8786874" cy="2062103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CARCERE </a:t>
            </a:r>
            <a:r>
              <a:rPr lang="it-IT" sz="3200" b="1" dirty="0" err="1" smtClean="0">
                <a:solidFill>
                  <a:srgbClr val="FF0000"/>
                </a:solidFill>
              </a:rPr>
              <a:t>DI</a:t>
            </a:r>
            <a:r>
              <a:rPr lang="it-IT" sz="3200" b="1" dirty="0" smtClean="0">
                <a:solidFill>
                  <a:srgbClr val="FF0000"/>
                </a:solidFill>
              </a:rPr>
              <a:t> SAN VITTORE (MILANO)</a:t>
            </a:r>
          </a:p>
          <a:p>
            <a:pPr algn="ctr"/>
            <a:endParaRPr lang="it-IT" sz="32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Qui parte il viaggio di LILIANA  </a:t>
            </a:r>
            <a:r>
              <a:rPr lang="it-IT" sz="3200" b="1" dirty="0" err="1" smtClean="0">
                <a:solidFill>
                  <a:srgbClr val="FF0000"/>
                </a:solidFill>
              </a:rPr>
              <a:t>SEGRE…</a:t>
            </a:r>
            <a:endParaRPr lang="it-IT" sz="3200" b="1" dirty="0" smtClean="0">
              <a:solidFill>
                <a:srgbClr val="FF0000"/>
              </a:solidFill>
            </a:endParaRPr>
          </a:p>
          <a:p>
            <a:pPr algn="ctr"/>
            <a:r>
              <a:rPr lang="it-IT" sz="3200" b="1" dirty="0" err="1" smtClean="0">
                <a:solidFill>
                  <a:srgbClr val="FF0000"/>
                </a:solidFill>
              </a:rPr>
              <a:t>…e</a:t>
            </a:r>
            <a:r>
              <a:rPr lang="it-IT" sz="3200" b="1" dirty="0" smtClean="0">
                <a:solidFill>
                  <a:srgbClr val="FF0000"/>
                </a:solidFill>
              </a:rPr>
              <a:t> anche il nostro.</a:t>
            </a:r>
            <a:endParaRPr lang="it-IT" sz="3200" b="1" dirty="0">
              <a:solidFill>
                <a:srgbClr val="FF0000"/>
              </a:solidFill>
            </a:endParaRPr>
          </a:p>
        </p:txBody>
      </p:sp>
      <p:pic>
        <p:nvPicPr>
          <p:cNvPr id="3" name="Immagine 2" descr="carcere san vittore.2jp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2428868"/>
            <a:ext cx="7000924" cy="4232938"/>
          </a:xfrm>
          <a:prstGeom prst="rect">
            <a:avLst/>
          </a:prstGeom>
        </p:spPr>
      </p:pic>
      <p:pic>
        <p:nvPicPr>
          <p:cNvPr id="4" name="Nuova registrazione 3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57158" y="635795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1273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 animBg="1"/>
    </p:bldLst>
  </p:timing>
  <p:extLst mod="1">
    <p:ext uri="{E180D4A7-C9FB-4DFB-919C-405C955672EB}">
      <p14:showEvtLst xmlns="" xmlns:p14="http://schemas.microsoft.com/office/powerpoint/2010/main">
        <p14:playEvt time="0" objId="4"/>
        <p14:stopEvt time="30683" objId="4"/>
      </p14:showEvtLst>
    </p:ext>
  </p:extLs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muro dei no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1784" y="0"/>
            <a:ext cx="9205784" cy="6858000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285720" y="5357826"/>
            <a:ext cx="39290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+mj-lt"/>
              <a:buAutoNum type="arabicPeriod"/>
            </a:pPr>
            <a:endParaRPr lang="it-IT" sz="2000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179512" y="5429076"/>
            <a:ext cx="4749678" cy="13371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b="1" dirty="0">
                <a:solidFill>
                  <a:schemeClr val="tx1"/>
                </a:solidFill>
              </a:rPr>
              <a:t>Su questo muro </a:t>
            </a:r>
            <a:r>
              <a:rPr lang="it-IT" b="1" dirty="0" smtClean="0">
                <a:solidFill>
                  <a:schemeClr val="tx1"/>
                </a:solidFill>
              </a:rPr>
              <a:t>è stata riportata una parte </a:t>
            </a:r>
            <a:r>
              <a:rPr lang="it-IT" b="1" dirty="0">
                <a:solidFill>
                  <a:schemeClr val="tx1"/>
                </a:solidFill>
              </a:rPr>
              <a:t>dei nomi degli ebrei </a:t>
            </a:r>
            <a:r>
              <a:rPr lang="it-IT" b="1" dirty="0" smtClean="0">
                <a:solidFill>
                  <a:schemeClr val="tx1"/>
                </a:solidFill>
              </a:rPr>
              <a:t>deportati</a:t>
            </a:r>
            <a:r>
              <a:rPr lang="it-IT" b="1" dirty="0" smtClean="0">
                <a:solidFill>
                  <a:schemeClr val="tx1"/>
                </a:solidFill>
              </a:rPr>
              <a:t>, in rosso </a:t>
            </a:r>
            <a:r>
              <a:rPr lang="it-IT" b="1" dirty="0" smtClean="0">
                <a:solidFill>
                  <a:schemeClr val="tx1"/>
                </a:solidFill>
              </a:rPr>
              <a:t>sono evidenziati </a:t>
            </a:r>
            <a:r>
              <a:rPr lang="it-IT" b="1" dirty="0" smtClean="0">
                <a:solidFill>
                  <a:schemeClr val="tx1"/>
                </a:solidFill>
              </a:rPr>
              <a:t>i </a:t>
            </a:r>
            <a:r>
              <a:rPr lang="it-IT" b="1" dirty="0">
                <a:solidFill>
                  <a:schemeClr val="tx1"/>
                </a:solidFill>
              </a:rPr>
              <a:t>nomi delle persone </a:t>
            </a:r>
            <a:r>
              <a:rPr lang="it-IT" b="1" dirty="0" smtClean="0">
                <a:solidFill>
                  <a:schemeClr val="tx1"/>
                </a:solidFill>
              </a:rPr>
              <a:t>sopravvissute.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-214346" y="214290"/>
            <a:ext cx="45720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dirty="0" smtClean="0">
                <a:solidFill>
                  <a:schemeClr val="bg1"/>
                </a:solidFill>
              </a:rPr>
              <a:t>MURO DEI NOMI</a:t>
            </a:r>
            <a:endParaRPr lang="it-IT" sz="4000" dirty="0">
              <a:solidFill>
                <a:schemeClr val="bg1"/>
              </a:solidFill>
            </a:endParaRPr>
          </a:p>
        </p:txBody>
      </p:sp>
      <p:pic>
        <p:nvPicPr>
          <p:cNvPr id="7" name="Brano8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8501090" y="6357958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758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animBg="1"/>
    </p:bldLst>
  </p:timing>
  <p:extLst mod="1">
    <p:ext uri="{E180D4A7-C9FB-4DFB-919C-405C955672EB}">
      <p14:showEvtLst xmlns="" xmlns:p14="http://schemas.microsoft.com/office/powerpoint/2010/main">
        <p14:playEvt time="3511" objId="7"/>
        <p14:stopEvt time="41944" objId="7"/>
      </p14:showEvtLst>
    </p:ext>
  </p:extLs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683568" y="620688"/>
            <a:ext cx="771530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600" dirty="0" smtClean="0">
                <a:solidFill>
                  <a:schemeClr val="bg1"/>
                </a:solidFill>
              </a:rPr>
              <a:t>«Ci sono morti che non muoiono mai. </a:t>
            </a:r>
          </a:p>
          <a:p>
            <a:pPr algn="ctr"/>
            <a:r>
              <a:rPr lang="it-IT" sz="6600" dirty="0" smtClean="0">
                <a:solidFill>
                  <a:schemeClr val="bg1"/>
                </a:solidFill>
              </a:rPr>
              <a:t>Anzi, direi che più li si uccide, più tornano».</a:t>
            </a:r>
          </a:p>
          <a:p>
            <a:pPr algn="ctr"/>
            <a:endParaRPr lang="it-IT" sz="2800" dirty="0" smtClean="0">
              <a:solidFill>
                <a:schemeClr val="bg1"/>
              </a:solidFill>
            </a:endParaRPr>
          </a:p>
          <a:p>
            <a:pPr algn="ctr"/>
            <a:endParaRPr lang="it-IT" sz="2800" dirty="0">
              <a:solidFill>
                <a:schemeClr val="bg1"/>
              </a:solidFill>
            </a:endParaRPr>
          </a:p>
          <a:p>
            <a:pPr algn="ctr"/>
            <a:r>
              <a:rPr lang="it-IT" sz="2800" dirty="0" smtClean="0">
                <a:solidFill>
                  <a:schemeClr val="bg1"/>
                </a:solidFill>
              </a:rPr>
              <a:t>(R. Gary, La </a:t>
            </a:r>
            <a:r>
              <a:rPr lang="it-IT" sz="2800" dirty="0" err="1" smtClean="0">
                <a:solidFill>
                  <a:schemeClr val="bg1"/>
                </a:solidFill>
              </a:rPr>
              <a:t>Danse</a:t>
            </a:r>
            <a:r>
              <a:rPr lang="it-IT" sz="2800" dirty="0" smtClean="0">
                <a:solidFill>
                  <a:schemeClr val="bg1"/>
                </a:solidFill>
              </a:rPr>
              <a:t> de Gengis </a:t>
            </a:r>
            <a:r>
              <a:rPr lang="it-IT" sz="2800" dirty="0" err="1" smtClean="0">
                <a:solidFill>
                  <a:schemeClr val="bg1"/>
                </a:solidFill>
              </a:rPr>
              <a:t>Cohn</a:t>
            </a:r>
            <a:r>
              <a:rPr lang="it-IT" sz="2800" dirty="0" smtClean="0">
                <a:solidFill>
                  <a:schemeClr val="bg1"/>
                </a:solidFill>
              </a:rPr>
              <a:t>)</a:t>
            </a:r>
            <a:endParaRPr lang="it-IT" sz="28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075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467544" y="404664"/>
            <a:ext cx="85111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 smtClean="0">
                <a:solidFill>
                  <a:srgbClr val="FF0000"/>
                </a:solidFill>
              </a:rPr>
              <a:t>BRANI: </a:t>
            </a:r>
            <a:r>
              <a:rPr lang="it-IT" sz="4400" dirty="0" smtClean="0">
                <a:solidFill>
                  <a:schemeClr val="bg1"/>
                </a:solidFill>
              </a:rPr>
              <a:t>tratti da L. SEGRE-D.PALUMBO, </a:t>
            </a:r>
            <a:r>
              <a:rPr lang="it-IT" sz="4400" i="1" dirty="0" smtClean="0">
                <a:solidFill>
                  <a:schemeClr val="bg1"/>
                </a:solidFill>
              </a:rPr>
              <a:t>Fino a quando la mia stella brillerà</a:t>
            </a:r>
            <a:r>
              <a:rPr lang="it-IT" sz="4400" dirty="0" smtClean="0">
                <a:solidFill>
                  <a:schemeClr val="bg1"/>
                </a:solidFill>
              </a:rPr>
              <a:t>,  selezionati e letti dagli alunni.</a:t>
            </a:r>
            <a:endParaRPr lang="it-IT" sz="4400" dirty="0">
              <a:solidFill>
                <a:schemeClr val="bg1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467544" y="4077072"/>
            <a:ext cx="8208912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400" b="1" dirty="0" smtClean="0">
                <a:solidFill>
                  <a:srgbClr val="FF0000"/>
                </a:solidFill>
              </a:rPr>
              <a:t>POESIE: </a:t>
            </a:r>
            <a:r>
              <a:rPr lang="it-IT" sz="4400" dirty="0" smtClean="0">
                <a:solidFill>
                  <a:schemeClr val="bg1"/>
                </a:solidFill>
              </a:rPr>
              <a:t>composte </a:t>
            </a:r>
            <a:r>
              <a:rPr lang="it-IT" sz="4400" dirty="0">
                <a:solidFill>
                  <a:schemeClr val="bg1"/>
                </a:solidFill>
              </a:rPr>
              <a:t>e </a:t>
            </a:r>
            <a:r>
              <a:rPr lang="it-IT" sz="4400" dirty="0" smtClean="0">
                <a:solidFill>
                  <a:schemeClr val="bg1"/>
                </a:solidFill>
              </a:rPr>
              <a:t>lette dagli alunni. </a:t>
            </a:r>
            <a:endParaRPr lang="it-IT" sz="4400" dirty="0">
              <a:solidFill>
                <a:schemeClr val="bg1"/>
              </a:solidFill>
            </a:endParaRPr>
          </a:p>
          <a:p>
            <a:r>
              <a:rPr lang="it-IT" dirty="0" smtClean="0">
                <a:solidFill>
                  <a:schemeClr val="bg1"/>
                </a:solidFill>
              </a:rPr>
              <a:t>  </a:t>
            </a:r>
            <a:endParaRPr lang="it-IT" dirty="0">
              <a:solidFill>
                <a:schemeClr val="bg1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="" xmlns:p14="http://schemas.microsoft.com/office/powerpoint/2010/main" val="248763483"/>
      </p:ext>
    </p:extLst>
  </p:cSld>
  <p:clrMapOvr>
    <a:masterClrMapping/>
  </p:clrMapOvr>
  <p:transition advTm="27916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643042" y="428604"/>
            <a:ext cx="5214974" cy="928694"/>
          </a:xfrm>
          <a:solidFill>
            <a:schemeClr val="tx1">
              <a:lumMod val="75000"/>
              <a:lumOff val="25000"/>
            </a:schemeClr>
          </a:solidFill>
        </p:spPr>
        <p:txBody>
          <a:bodyPr/>
          <a:lstStyle/>
          <a:p>
            <a:r>
              <a:rPr lang="it-IT" b="1" dirty="0" smtClean="0">
                <a:solidFill>
                  <a:srgbClr val="FF0000"/>
                </a:solidFill>
              </a:rPr>
              <a:t>STAZIONE CENTRALE</a:t>
            </a:r>
            <a:endParaRPr lang="it-IT" b="1" dirty="0">
              <a:solidFill>
                <a:srgbClr val="FF00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85720" y="1428736"/>
            <a:ext cx="8229600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PROGETTATA NEL 1912, LA STAZIONE FU INAUGURATA NEL 1931.  </a:t>
            </a:r>
          </a:p>
          <a:p>
            <a:pPr>
              <a:buNone/>
            </a:pP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   SOTTOSTANTE ALL</a:t>
            </a: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’ AREA PASSEGGERI, </a:t>
            </a:r>
            <a:r>
              <a:rPr lang="it-IT" sz="2400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</a:t>
            </a: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ERA  </a:t>
            </a: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UN’AREA </a:t>
            </a: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PER </a:t>
            </a:r>
            <a:r>
              <a:rPr lang="it-IT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IL CARICO E LO SCARICO DELLA POSTA: QUESTA, FRA LA  FINE DEL 1943 E I PRIMI ANNI DEL 1945, FU ADIBITA ALLA DEPORTAZIONE.</a:t>
            </a:r>
            <a:r>
              <a:rPr lang="it-IT" sz="2400" dirty="0" smtClean="0">
                <a:latin typeface="Arial" pitchFamily="34" charset="0"/>
                <a:cs typeface="Arial" pitchFamily="34" charset="0"/>
              </a:rPr>
              <a:t>.</a:t>
            </a:r>
            <a:endParaRPr lang="it-IT" sz="24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Immagine 3" descr="jtaooy-1024x7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3857628"/>
            <a:ext cx="3714776" cy="27860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Nuova registrazione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 flipH="1" flipV="1">
            <a:off x="285720" y="6466256"/>
            <a:ext cx="177455" cy="1774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2881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3" grpId="0" build="p"/>
    </p:bldLst>
  </p:timing>
  <p:extLst mod="1">
    <p:ext uri="{E180D4A7-C9FB-4DFB-919C-405C955672EB}">
      <p14:showEvtLst xmlns="" xmlns:p14="http://schemas.microsoft.com/office/powerpoint/2010/main">
        <p14:playEvt time="22949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571480"/>
            <a:ext cx="8229600" cy="4572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4400" dirty="0" smtClean="0">
                <a:solidFill>
                  <a:schemeClr val="bg1"/>
                </a:solidFill>
              </a:rPr>
              <a:t>         </a:t>
            </a:r>
            <a:r>
              <a:rPr lang="it-IT" sz="4400" dirty="0" smtClean="0">
                <a:solidFill>
                  <a:srgbClr val="FF0000"/>
                </a:solidFill>
              </a:rPr>
              <a:t>INGRESSO DEL MEMORIALE</a:t>
            </a:r>
            <a:br>
              <a:rPr lang="it-IT" sz="4400" dirty="0" smtClean="0">
                <a:solidFill>
                  <a:srgbClr val="FF0000"/>
                </a:solidFill>
              </a:rPr>
            </a:br>
            <a:r>
              <a:rPr lang="it-IT" sz="4400" dirty="0" smtClean="0">
                <a:solidFill>
                  <a:srgbClr val="FF0000"/>
                </a:solidFill>
              </a:rPr>
              <a:t>        IN VIA FERRANTE APORTI</a:t>
            </a:r>
            <a:endParaRPr lang="it-IT" sz="4400" dirty="0">
              <a:solidFill>
                <a:srgbClr val="FF0000"/>
              </a:solidFill>
            </a:endParaRPr>
          </a:p>
        </p:txBody>
      </p:sp>
      <p:pic>
        <p:nvPicPr>
          <p:cNvPr id="4" name="Immagine 3" descr="FADH137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285968"/>
            <a:ext cx="9144000" cy="457203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2515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BANCHINA DEI DEPORTATI</a:t>
            </a:r>
            <a:endParaRPr lang="it-IT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Segnaposto contenuto 6" descr="4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tretch>
            <a:fillRect/>
          </a:stretch>
        </p:blipFill>
        <p:spPr>
          <a:xfrm>
            <a:off x="1191262" y="1600200"/>
            <a:ext cx="6761476" cy="4525963"/>
          </a:xfrm>
        </p:spPr>
      </p:pic>
      <p:pic>
        <p:nvPicPr>
          <p:cNvPr id="4" name="Nuova registrazione 5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57158" y="6286520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614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>
                <p:cTn id="1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  <p:extLst mod="1">
    <p:ext uri="{E180D4A7-C9FB-4DFB-919C-405C955672EB}">
      <p14:showEvtLst xmlns="" xmlns:p14="http://schemas.microsoft.com/office/powerpoint/2010/main">
        <p14:playEvt time="4524" objId="4"/>
      </p14:showEvtLst>
    </p:ext>
  </p:extLs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0"/>
            <a:ext cx="85011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rgbClr val="FF0000"/>
                </a:solidFill>
              </a:rPr>
              <a:t> I  vagoni:   CARRI BESTIAME </a:t>
            </a:r>
            <a:endParaRPr lang="it-IT" sz="4000" b="1" dirty="0">
              <a:solidFill>
                <a:srgbClr val="FF0000"/>
              </a:solidFill>
            </a:endParaRPr>
          </a:p>
        </p:txBody>
      </p:sp>
      <p:pic>
        <p:nvPicPr>
          <p:cNvPr id="5" name="Immagine 4" descr="IMG_073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857232"/>
            <a:ext cx="3810027" cy="2857520"/>
          </a:xfrm>
          <a:prstGeom prst="rect">
            <a:avLst/>
          </a:prstGeom>
        </p:spPr>
      </p:pic>
      <p:pic>
        <p:nvPicPr>
          <p:cNvPr id="7" name="Immagine 6" descr="IMG_074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4071942"/>
            <a:ext cx="3429024" cy="2571768"/>
          </a:xfrm>
          <a:prstGeom prst="rect">
            <a:avLst/>
          </a:prstGeom>
        </p:spPr>
      </p:pic>
      <p:pic>
        <p:nvPicPr>
          <p:cNvPr id="9" name="Immagine 8" descr="P11206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3438" y="785794"/>
            <a:ext cx="3714776" cy="4953035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643438" y="5786454"/>
            <a:ext cx="35719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schemeClr val="bg1"/>
                </a:solidFill>
              </a:rPr>
              <a:t>Unica apertura all’interno </a:t>
            </a:r>
          </a:p>
          <a:p>
            <a:r>
              <a:rPr lang="it-IT" sz="2400" dirty="0" smtClean="0">
                <a:solidFill>
                  <a:schemeClr val="bg1"/>
                </a:solidFill>
              </a:rPr>
              <a:t>del vagone</a:t>
            </a:r>
            <a:endParaRPr lang="it-IT" sz="2400" dirty="0">
              <a:solidFill>
                <a:schemeClr val="bg1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5634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357158" y="571480"/>
            <a:ext cx="83582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rgbClr val="FF0000"/>
                </a:solidFill>
              </a:rPr>
              <a:t>I VAGONI</a:t>
            </a:r>
            <a:endParaRPr lang="it-IT" sz="4000" b="1" dirty="0">
              <a:solidFill>
                <a:srgbClr val="FF00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85720" y="1500174"/>
            <a:ext cx="85011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dirty="0" smtClean="0">
                <a:solidFill>
                  <a:schemeClr val="bg1"/>
                </a:solidFill>
              </a:rPr>
              <a:t>Sui vagoni merci venivano caricate con la forza tra le 60 e 80 persone di tutte le fasce d’età (donne, uomini, anziani e bambini).</a:t>
            </a:r>
          </a:p>
          <a:p>
            <a:r>
              <a:rPr lang="it-IT" sz="2800" dirty="0" smtClean="0">
                <a:solidFill>
                  <a:schemeClr val="bg1"/>
                </a:solidFill>
              </a:rPr>
              <a:t>I deportati viaggiavano in condizioni disumane verso una destinazione sconosciuta.</a:t>
            </a:r>
          </a:p>
          <a:p>
            <a:r>
              <a:rPr lang="it-IT" sz="2800" dirty="0" smtClean="0">
                <a:solidFill>
                  <a:schemeClr val="bg1"/>
                </a:solidFill>
              </a:rPr>
              <a:t>Il primo treno partì il 6 dicembre 1943.</a:t>
            </a:r>
          </a:p>
          <a:p>
            <a:r>
              <a:rPr lang="it-IT" sz="2800" dirty="0" smtClean="0">
                <a:solidFill>
                  <a:schemeClr val="bg1"/>
                </a:solidFill>
              </a:rPr>
              <a:t>In totale partirono </a:t>
            </a:r>
            <a:r>
              <a:rPr lang="it-IT" sz="4800" dirty="0" smtClean="0">
                <a:solidFill>
                  <a:schemeClr val="bg1"/>
                </a:solidFill>
              </a:rPr>
              <a:t>20 CONVOGLI </a:t>
            </a:r>
            <a:r>
              <a:rPr lang="it-IT" sz="2800" dirty="0" smtClean="0">
                <a:solidFill>
                  <a:schemeClr val="bg1"/>
                </a:solidFill>
              </a:rPr>
              <a:t>di cui 12 erano di ebrei, 5 di politici e 3 misti.</a:t>
            </a:r>
          </a:p>
          <a:p>
            <a:r>
              <a:rPr lang="it-IT" sz="2800" dirty="0" smtClean="0"/>
              <a:t> </a:t>
            </a:r>
          </a:p>
          <a:p>
            <a:endParaRPr lang="it-IT" sz="2400" dirty="0" smtClean="0"/>
          </a:p>
          <a:p>
            <a:endParaRPr lang="it-IT" sz="2400" dirty="0"/>
          </a:p>
        </p:txBody>
      </p:sp>
    </p:spTree>
    <p:custDataLst>
      <p:tags r:id="rId1"/>
    </p:custDataLst>
  </p:cSld>
  <p:clrMapOvr>
    <a:masterClrMapping/>
  </p:clrMapOvr>
  <p:transition advTm="2006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85720" y="57148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rgbClr val="FF0000"/>
                </a:solidFill>
              </a:rPr>
              <a:t>IL CARRELLO TRASLATORE </a:t>
            </a:r>
            <a:endParaRPr lang="it-IT" sz="4000" b="1" dirty="0">
              <a:solidFill>
                <a:srgbClr val="FF0000"/>
              </a:solidFill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214282" y="1643050"/>
            <a:ext cx="421484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dirty="0" smtClean="0">
                <a:solidFill>
                  <a:schemeClr val="bg1"/>
                </a:solidFill>
              </a:rPr>
              <a:t>Il carrello traslatore aveva la funzione di collocare i vagoni davanti al </a:t>
            </a:r>
            <a:r>
              <a:rPr lang="it-IT" sz="3200" dirty="0" err="1" smtClean="0">
                <a:solidFill>
                  <a:schemeClr val="bg1"/>
                </a:solidFill>
              </a:rPr>
              <a:t>montavagoni</a:t>
            </a:r>
            <a:r>
              <a:rPr lang="it-IT" sz="3200" dirty="0" smtClean="0">
                <a:solidFill>
                  <a:schemeClr val="bg1"/>
                </a:solidFill>
              </a:rPr>
              <a:t> per trasportarli al piano superiore dove sarebbero partiti per i campi di concentramento.</a:t>
            </a:r>
            <a:endParaRPr lang="it-IT" sz="3200" dirty="0">
              <a:solidFill>
                <a:schemeClr val="bg1"/>
              </a:solidFill>
            </a:endParaRPr>
          </a:p>
        </p:txBody>
      </p:sp>
      <p:pic>
        <p:nvPicPr>
          <p:cNvPr id="4" name="Immagine 3" descr="IMG_07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4544373" y="2885123"/>
            <a:ext cx="4786348" cy="21593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Nuova registrazione 6.m4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57158" y="6360381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9492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9" showWhenStopped="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/>
    </p:bldLst>
  </p:timing>
  <p:extLst>
    <p:ext uri="{E180D4A7-C9FB-4DFB-919C-405C955672EB}">
      <p14:showEvtLst xmlns="" xmlns:p14="http://schemas.microsoft.com/office/powerpoint/2010/main">
        <p14:playEvt time="0" objId="5"/>
        <p14:stopEvt time="14656" objId="5"/>
      </p14:showEvtLst>
    </p:ext>
  </p:extLs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0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.7|3|1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3|1.6|2.5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5|3.5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699</TotalTime>
  <Words>412</Words>
  <Application>Microsoft Office PowerPoint</Application>
  <PresentationFormat>Presentazione su schermo (4:3)</PresentationFormat>
  <Paragraphs>54</Paragraphs>
  <Slides>32</Slides>
  <Notes>1</Notes>
  <HiddenSlides>0</HiddenSlides>
  <MMClips>11</MMClips>
  <ScaleCrop>false</ScaleCrop>
  <HeadingPairs>
    <vt:vector size="6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32</vt:i4>
      </vt:variant>
      <vt:variant>
        <vt:lpstr>Presentazioni personalizzate</vt:lpstr>
      </vt:variant>
      <vt:variant>
        <vt:i4>1</vt:i4>
      </vt:variant>
    </vt:vector>
  </HeadingPairs>
  <TitlesOfParts>
    <vt:vector size="34" baseType="lpstr">
      <vt:lpstr>Tema di Office</vt:lpstr>
      <vt:lpstr>IL MEMORIALE DELLA SHOAH DI  MILANO  ( BINARIO 21)</vt:lpstr>
      <vt:lpstr>Diapositiva 2</vt:lpstr>
      <vt:lpstr>Diapositiva 3</vt:lpstr>
      <vt:lpstr>STAZIONE CENTRALE</vt:lpstr>
      <vt:lpstr>Diapositiva 5</vt:lpstr>
      <vt:lpstr>BANCHINA DEI DEPORTATI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 Muro dell’INDIFFERENZA</vt:lpstr>
      <vt:lpstr>Diapositiva 28</vt:lpstr>
      <vt:lpstr>Diapositiva 29</vt:lpstr>
      <vt:lpstr>Diapositiva 30</vt:lpstr>
      <vt:lpstr>Diapositiva 31</vt:lpstr>
      <vt:lpstr>Diapositiva 32</vt:lpstr>
      <vt:lpstr>Presentazione personalizzata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IL MEMORIALE DELLA SHOAH DI MILANO ( BINARIO 21)</dc:title>
  <dc:creator>utente</dc:creator>
  <cp:lastModifiedBy>user</cp:lastModifiedBy>
  <cp:revision>107</cp:revision>
  <dcterms:created xsi:type="dcterms:W3CDTF">2018-04-12T06:56:17Z</dcterms:created>
  <dcterms:modified xsi:type="dcterms:W3CDTF">2018-04-20T16:41:15Z</dcterms:modified>
</cp:coreProperties>
</file>